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6"/>
  </p:notesMasterIdLst>
  <p:sldIdLst>
    <p:sldId id="256" r:id="rId2"/>
    <p:sldId id="259" r:id="rId3"/>
    <p:sldId id="263" r:id="rId4"/>
    <p:sldId id="258" r:id="rId5"/>
    <p:sldId id="261" r:id="rId6"/>
    <p:sldId id="262" r:id="rId7"/>
    <p:sldId id="264" r:id="rId8"/>
    <p:sldId id="313" r:id="rId9"/>
    <p:sldId id="318" r:id="rId10"/>
    <p:sldId id="273" r:id="rId11"/>
    <p:sldId id="316" r:id="rId12"/>
    <p:sldId id="322" r:id="rId13"/>
    <p:sldId id="323" r:id="rId14"/>
    <p:sldId id="315" r:id="rId15"/>
    <p:sldId id="319" r:id="rId16"/>
    <p:sldId id="320" r:id="rId17"/>
    <p:sldId id="265" r:id="rId18"/>
    <p:sldId id="291" r:id="rId19"/>
    <p:sldId id="292" r:id="rId20"/>
    <p:sldId id="293" r:id="rId21"/>
    <p:sldId id="294" r:id="rId22"/>
    <p:sldId id="280" r:id="rId23"/>
    <p:sldId id="283" r:id="rId24"/>
    <p:sldId id="281" r:id="rId25"/>
    <p:sldId id="282" r:id="rId26"/>
    <p:sldId id="284" r:id="rId27"/>
    <p:sldId id="267" r:id="rId28"/>
    <p:sldId id="268" r:id="rId29"/>
    <p:sldId id="285" r:id="rId30"/>
    <p:sldId id="270" r:id="rId31"/>
    <p:sldId id="286" r:id="rId32"/>
    <p:sldId id="271" r:id="rId33"/>
    <p:sldId id="324" r:id="rId34"/>
    <p:sldId id="287" r:id="rId35"/>
    <p:sldId id="272" r:id="rId36"/>
    <p:sldId id="274" r:id="rId37"/>
    <p:sldId id="288" r:id="rId38"/>
    <p:sldId id="290" r:id="rId39"/>
    <p:sldId id="296" r:id="rId40"/>
    <p:sldId id="279" r:id="rId41"/>
    <p:sldId id="266" r:id="rId42"/>
    <p:sldId id="297" r:id="rId43"/>
    <p:sldId id="298" r:id="rId44"/>
    <p:sldId id="299" r:id="rId45"/>
    <p:sldId id="307" r:id="rId46"/>
    <p:sldId id="300" r:id="rId47"/>
    <p:sldId id="301" r:id="rId48"/>
    <p:sldId id="302" r:id="rId49"/>
    <p:sldId id="308" r:id="rId50"/>
    <p:sldId id="303" r:id="rId51"/>
    <p:sldId id="305" r:id="rId52"/>
    <p:sldId id="306" r:id="rId53"/>
    <p:sldId id="321" r:id="rId54"/>
    <p:sldId id="309" r:id="rId55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57"/>
      <p:bold r:id="rId58"/>
      <p:italic r:id="rId59"/>
    </p:embeddedFont>
    <p:embeddedFont>
      <p:font typeface="Swis721 Cn BT" panose="020B0506020202030204" pitchFamily="34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A20"/>
    <a:srgbClr val="B2C1DB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40" autoAdjust="0"/>
  </p:normalViewPr>
  <p:slideViewPr>
    <p:cSldViewPr>
      <p:cViewPr>
        <p:scale>
          <a:sx n="100" d="100"/>
          <a:sy n="100" d="100"/>
        </p:scale>
        <p:origin x="-150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 Properties</a:t>
            </a:r>
            <a:r>
              <a:rPr lang="en-US" sz="1600" b="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App: times layers were added in </a:t>
            </a:r>
            <a:r>
              <a:rPr lang="en-US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Added</c:v>
                </c:pt>
              </c:strCache>
            </c:strRef>
          </c:tx>
          <c:invertIfNegative val="0"/>
          <c:cat>
            <c:strRef>
              <c:f>Sheet1!$D$2:$D$21</c:f>
              <c:strCache>
                <c:ptCount val="20"/>
                <c:pt idx="0">
                  <c:v>DPA Streamside Protection</c:v>
                </c:pt>
                <c:pt idx="1">
                  <c:v>DPA Slope Hazard</c:v>
                </c:pt>
                <c:pt idx="2">
                  <c:v>DPA Creek Hazard</c:v>
                </c:pt>
                <c:pt idx="3">
                  <c:v>DPA Wildfire Hazard</c:v>
                </c:pt>
                <c:pt idx="4">
                  <c:v>Storm Network</c:v>
                </c:pt>
                <c:pt idx="5">
                  <c:v>DPA Natural Environment</c:v>
                </c:pt>
                <c:pt idx="6">
                  <c:v>Sanitary Network</c:v>
                </c:pt>
                <c:pt idx="7">
                  <c:v>Water Network</c:v>
                </c:pt>
                <c:pt idx="8">
                  <c:v>DPA Form and Character</c:v>
                </c:pt>
                <c:pt idx="9">
                  <c:v>DPA Energy/Water/GHG</c:v>
                </c:pt>
                <c:pt idx="10">
                  <c:v>Public Trails</c:v>
                </c:pt>
                <c:pt idx="11">
                  <c:v>Survey Monuments</c:v>
                </c:pt>
                <c:pt idx="12">
                  <c:v>Bus Stops</c:v>
                </c:pt>
                <c:pt idx="13">
                  <c:v>Fibre Network</c:v>
                </c:pt>
                <c:pt idx="14">
                  <c:v>Sidewalks</c:v>
                </c:pt>
                <c:pt idx="15">
                  <c:v>Parks</c:v>
                </c:pt>
                <c:pt idx="16">
                  <c:v>Crime (2000-2005)</c:v>
                </c:pt>
                <c:pt idx="17">
                  <c:v>Bike Routes</c:v>
                </c:pt>
                <c:pt idx="18">
                  <c:v>Points of Interest</c:v>
                </c:pt>
                <c:pt idx="19">
                  <c:v>Population Density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10763</c:v>
                </c:pt>
                <c:pt idx="1">
                  <c:v>8853</c:v>
                </c:pt>
                <c:pt idx="2">
                  <c:v>7827</c:v>
                </c:pt>
                <c:pt idx="3">
                  <c:v>7193</c:v>
                </c:pt>
                <c:pt idx="4">
                  <c:v>6294</c:v>
                </c:pt>
                <c:pt idx="5">
                  <c:v>6274</c:v>
                </c:pt>
                <c:pt idx="6">
                  <c:v>5515</c:v>
                </c:pt>
                <c:pt idx="7">
                  <c:v>4716</c:v>
                </c:pt>
                <c:pt idx="8">
                  <c:v>4436</c:v>
                </c:pt>
                <c:pt idx="9">
                  <c:v>4279</c:v>
                </c:pt>
                <c:pt idx="10">
                  <c:v>2143</c:v>
                </c:pt>
                <c:pt idx="11">
                  <c:v>1911</c:v>
                </c:pt>
                <c:pt idx="12">
                  <c:v>1650</c:v>
                </c:pt>
                <c:pt idx="13">
                  <c:v>1573</c:v>
                </c:pt>
                <c:pt idx="14">
                  <c:v>1569</c:v>
                </c:pt>
                <c:pt idx="15">
                  <c:v>1467</c:v>
                </c:pt>
                <c:pt idx="16">
                  <c:v>1381</c:v>
                </c:pt>
                <c:pt idx="17">
                  <c:v>1020</c:v>
                </c:pt>
                <c:pt idx="18">
                  <c:v>878</c:v>
                </c:pt>
                <c:pt idx="19">
                  <c:v>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65631104"/>
        <c:axId val="165663872"/>
      </c:barChart>
      <c:catAx>
        <c:axId val="165631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5663872"/>
        <c:crosses val="autoZero"/>
        <c:auto val="1"/>
        <c:lblAlgn val="ctr"/>
        <c:lblOffset val="100"/>
        <c:noMultiLvlLbl val="0"/>
      </c:catAx>
      <c:valAx>
        <c:axId val="16566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631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 Properties</a:t>
            </a:r>
            <a:r>
              <a:rPr lang="en-US" sz="1600" b="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App: times layers were added in </a:t>
            </a:r>
            <a:r>
              <a:rPr lang="en-US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Added</c:v>
                </c:pt>
              </c:strCache>
            </c:strRef>
          </c:tx>
          <c:invertIfNegative val="0"/>
          <c:cat>
            <c:strRef>
              <c:f>Sheet1!$D$2:$D$21</c:f>
              <c:strCache>
                <c:ptCount val="20"/>
                <c:pt idx="0">
                  <c:v>DPA Streamside Protection</c:v>
                </c:pt>
                <c:pt idx="1">
                  <c:v>DPA Slope Hazard</c:v>
                </c:pt>
                <c:pt idx="2">
                  <c:v>DPA Creek Hazard</c:v>
                </c:pt>
                <c:pt idx="3">
                  <c:v>DPA Wildfire Hazard</c:v>
                </c:pt>
                <c:pt idx="4">
                  <c:v>Storm Network</c:v>
                </c:pt>
                <c:pt idx="5">
                  <c:v>DPA Natural Environment</c:v>
                </c:pt>
                <c:pt idx="6">
                  <c:v>Sanitary Network</c:v>
                </c:pt>
                <c:pt idx="7">
                  <c:v>Water Network</c:v>
                </c:pt>
                <c:pt idx="8">
                  <c:v>DPA Form and Character</c:v>
                </c:pt>
                <c:pt idx="9">
                  <c:v>DPA Energy/Water/GHG</c:v>
                </c:pt>
                <c:pt idx="10">
                  <c:v>Public Trails</c:v>
                </c:pt>
                <c:pt idx="11">
                  <c:v>Survey Monuments</c:v>
                </c:pt>
                <c:pt idx="12">
                  <c:v>Bus Stops</c:v>
                </c:pt>
                <c:pt idx="13">
                  <c:v>Fibre Network</c:v>
                </c:pt>
                <c:pt idx="14">
                  <c:v>Sidewalks</c:v>
                </c:pt>
                <c:pt idx="15">
                  <c:v>Parks</c:v>
                </c:pt>
                <c:pt idx="16">
                  <c:v>Crime (2000-2005)</c:v>
                </c:pt>
                <c:pt idx="17">
                  <c:v>Bike Routes</c:v>
                </c:pt>
                <c:pt idx="18">
                  <c:v>Points of Interest</c:v>
                </c:pt>
                <c:pt idx="19">
                  <c:v>Population Density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10763</c:v>
                </c:pt>
                <c:pt idx="1">
                  <c:v>8853</c:v>
                </c:pt>
                <c:pt idx="2">
                  <c:v>7827</c:v>
                </c:pt>
                <c:pt idx="3">
                  <c:v>7193</c:v>
                </c:pt>
                <c:pt idx="4">
                  <c:v>6294</c:v>
                </c:pt>
                <c:pt idx="5">
                  <c:v>6274</c:v>
                </c:pt>
                <c:pt idx="6">
                  <c:v>5515</c:v>
                </c:pt>
                <c:pt idx="7">
                  <c:v>4716</c:v>
                </c:pt>
                <c:pt idx="8">
                  <c:v>4436</c:v>
                </c:pt>
                <c:pt idx="9">
                  <c:v>4279</c:v>
                </c:pt>
                <c:pt idx="10">
                  <c:v>2143</c:v>
                </c:pt>
                <c:pt idx="11">
                  <c:v>1911</c:v>
                </c:pt>
                <c:pt idx="12">
                  <c:v>1650</c:v>
                </c:pt>
                <c:pt idx="13">
                  <c:v>1573</c:v>
                </c:pt>
                <c:pt idx="14">
                  <c:v>1569</c:v>
                </c:pt>
                <c:pt idx="15">
                  <c:v>1467</c:v>
                </c:pt>
                <c:pt idx="16">
                  <c:v>1381</c:v>
                </c:pt>
                <c:pt idx="17">
                  <c:v>1020</c:v>
                </c:pt>
                <c:pt idx="18">
                  <c:v>878</c:v>
                </c:pt>
                <c:pt idx="19">
                  <c:v>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68892288"/>
        <c:axId val="168893824"/>
      </c:barChart>
      <c:catAx>
        <c:axId val="16889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8893824"/>
        <c:crosses val="autoZero"/>
        <c:auto val="1"/>
        <c:lblAlgn val="ctr"/>
        <c:lblOffset val="100"/>
        <c:noMultiLvlLbl val="0"/>
      </c:catAx>
      <c:valAx>
        <c:axId val="16889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892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 Properties</a:t>
            </a:r>
            <a:r>
              <a:rPr lang="en-US" sz="1600" b="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App: times layers were added in </a:t>
            </a:r>
            <a:r>
              <a:rPr lang="en-US" sz="16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Added</c:v>
                </c:pt>
              </c:strCache>
            </c:strRef>
          </c:tx>
          <c:invertIfNegative val="0"/>
          <c:cat>
            <c:strRef>
              <c:f>Sheet1!$D$2:$D$21</c:f>
              <c:strCache>
                <c:ptCount val="20"/>
                <c:pt idx="0">
                  <c:v>DPA Streamside Protection</c:v>
                </c:pt>
                <c:pt idx="1">
                  <c:v>DPA Slope Hazard</c:v>
                </c:pt>
                <c:pt idx="2">
                  <c:v>DPA Creek Hazard</c:v>
                </c:pt>
                <c:pt idx="3">
                  <c:v>DPA Wildfire Hazard</c:v>
                </c:pt>
                <c:pt idx="4">
                  <c:v>Storm Network</c:v>
                </c:pt>
                <c:pt idx="5">
                  <c:v>DPA Natural Environment</c:v>
                </c:pt>
                <c:pt idx="6">
                  <c:v>Sanitary Network</c:v>
                </c:pt>
                <c:pt idx="7">
                  <c:v>Water Network</c:v>
                </c:pt>
                <c:pt idx="8">
                  <c:v>DPA Form and Character</c:v>
                </c:pt>
                <c:pt idx="9">
                  <c:v>DPA Energy/Water/GHG</c:v>
                </c:pt>
                <c:pt idx="10">
                  <c:v>Public Trails</c:v>
                </c:pt>
                <c:pt idx="11">
                  <c:v>Survey Monuments</c:v>
                </c:pt>
                <c:pt idx="12">
                  <c:v>Bus Stops</c:v>
                </c:pt>
                <c:pt idx="13">
                  <c:v>Fibre Network</c:v>
                </c:pt>
                <c:pt idx="14">
                  <c:v>Sidewalks</c:v>
                </c:pt>
                <c:pt idx="15">
                  <c:v>Parks</c:v>
                </c:pt>
                <c:pt idx="16">
                  <c:v>Crime (2000-2005)</c:v>
                </c:pt>
                <c:pt idx="17">
                  <c:v>Bike Routes</c:v>
                </c:pt>
                <c:pt idx="18">
                  <c:v>Points of Interest</c:v>
                </c:pt>
                <c:pt idx="19">
                  <c:v>Population Density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10763</c:v>
                </c:pt>
                <c:pt idx="1">
                  <c:v>8853</c:v>
                </c:pt>
                <c:pt idx="2">
                  <c:v>7827</c:v>
                </c:pt>
                <c:pt idx="3">
                  <c:v>7193</c:v>
                </c:pt>
                <c:pt idx="4">
                  <c:v>6294</c:v>
                </c:pt>
                <c:pt idx="5">
                  <c:v>6274</c:v>
                </c:pt>
                <c:pt idx="6">
                  <c:v>5515</c:v>
                </c:pt>
                <c:pt idx="7">
                  <c:v>4716</c:v>
                </c:pt>
                <c:pt idx="8">
                  <c:v>4436</c:v>
                </c:pt>
                <c:pt idx="9">
                  <c:v>4279</c:v>
                </c:pt>
                <c:pt idx="10">
                  <c:v>2143</c:v>
                </c:pt>
                <c:pt idx="11">
                  <c:v>1911</c:v>
                </c:pt>
                <c:pt idx="12">
                  <c:v>1650</c:v>
                </c:pt>
                <c:pt idx="13">
                  <c:v>1573</c:v>
                </c:pt>
                <c:pt idx="14">
                  <c:v>1569</c:v>
                </c:pt>
                <c:pt idx="15">
                  <c:v>1467</c:v>
                </c:pt>
                <c:pt idx="16">
                  <c:v>1381</c:v>
                </c:pt>
                <c:pt idx="17">
                  <c:v>1020</c:v>
                </c:pt>
                <c:pt idx="18">
                  <c:v>878</c:v>
                </c:pt>
                <c:pt idx="19">
                  <c:v>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68945152"/>
        <c:axId val="168946688"/>
      </c:barChart>
      <c:catAx>
        <c:axId val="168945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8946688"/>
        <c:crosses val="autoZero"/>
        <c:auto val="1"/>
        <c:lblAlgn val="ctr"/>
        <c:lblOffset val="100"/>
        <c:noMultiLvlLbl val="0"/>
      </c:catAx>
      <c:valAx>
        <c:axId val="16894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94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BF97B-19F0-4EE9-9A64-588D6CF677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6CB0017-E8FE-4D46-8C50-7FEE77EFA5B2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SOME HISTORY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A72D46-D32F-4183-B0B7-E7A84B0D9F5F}" type="parTrans" cxnId="{847096FB-5ECB-4F42-86D5-32BE57A9125C}">
      <dgm:prSet/>
      <dgm:spPr/>
      <dgm:t>
        <a:bodyPr/>
        <a:lstStyle/>
        <a:p>
          <a:endParaRPr lang="en-CA"/>
        </a:p>
      </dgm:t>
    </dgm:pt>
    <dgm:pt modelId="{29A56CEC-4FD2-4349-9F29-4EAFB182539A}" type="sibTrans" cxnId="{847096FB-5ECB-4F42-86D5-32BE57A9125C}">
      <dgm:prSet/>
      <dgm:spPr/>
      <dgm:t>
        <a:bodyPr/>
        <a:lstStyle/>
        <a:p>
          <a:endParaRPr lang="en-CA"/>
        </a:p>
      </dgm:t>
    </dgm:pt>
    <dgm:pt modelId="{695F500E-BFBA-4427-AE60-6996A84AED14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CHALLENGES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7740A3-0CDF-4999-973F-6B478D7C923E}" type="parTrans" cxnId="{712228F3-C664-4D7E-9114-E45912B70AA7}">
      <dgm:prSet/>
      <dgm:spPr/>
      <dgm:t>
        <a:bodyPr/>
        <a:lstStyle/>
        <a:p>
          <a:endParaRPr lang="en-CA"/>
        </a:p>
      </dgm:t>
    </dgm:pt>
    <dgm:pt modelId="{D0EF4B2C-1E69-4908-B892-F47E167505E9}" type="sibTrans" cxnId="{712228F3-C664-4D7E-9114-E45912B70AA7}">
      <dgm:prSet/>
      <dgm:spPr/>
      <dgm:t>
        <a:bodyPr/>
        <a:lstStyle/>
        <a:p>
          <a:endParaRPr lang="en-CA"/>
        </a:p>
      </dgm:t>
    </dgm:pt>
    <dgm:pt modelId="{DEC36263-A715-4840-AB58-DDD294A07660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DESIGN &amp; BUILD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9DB809-F25C-48A2-B620-0B5F4A252BCC}" type="parTrans" cxnId="{28599605-F251-4AD7-BBCA-A17D47812870}">
      <dgm:prSet/>
      <dgm:spPr/>
      <dgm:t>
        <a:bodyPr/>
        <a:lstStyle/>
        <a:p>
          <a:endParaRPr lang="en-CA"/>
        </a:p>
      </dgm:t>
    </dgm:pt>
    <dgm:pt modelId="{ECE85219-0E6F-4AC0-B548-0CDC0814B3ED}" type="sibTrans" cxnId="{28599605-F251-4AD7-BBCA-A17D47812870}">
      <dgm:prSet/>
      <dgm:spPr/>
      <dgm:t>
        <a:bodyPr/>
        <a:lstStyle/>
        <a:p>
          <a:endParaRPr lang="en-CA"/>
        </a:p>
      </dgm:t>
    </dgm:pt>
    <dgm:pt modelId="{4658B6DD-D974-413A-B89F-E39F83E0F0E0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SUCCESSES &amp; DIFFICULTIES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2588A5-2541-4AA7-A190-0C34A5AD9360}" type="parTrans" cxnId="{68DF40C1-C108-4ECD-B680-0CACA834113B}">
      <dgm:prSet/>
      <dgm:spPr/>
      <dgm:t>
        <a:bodyPr/>
        <a:lstStyle/>
        <a:p>
          <a:endParaRPr lang="en-CA"/>
        </a:p>
      </dgm:t>
    </dgm:pt>
    <dgm:pt modelId="{6B032A24-D966-4C60-AD2C-AD105936C25F}" type="sibTrans" cxnId="{68DF40C1-C108-4ECD-B680-0CACA834113B}">
      <dgm:prSet/>
      <dgm:spPr/>
      <dgm:t>
        <a:bodyPr/>
        <a:lstStyle/>
        <a:p>
          <a:endParaRPr lang="en-CA"/>
        </a:p>
      </dgm:t>
    </dgm:pt>
    <dgm:pt modelId="{06C98F3D-D0F9-46CD-8A59-C25FC71C6AC9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WHAT’S NEXT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8298F97-75F4-4B63-830E-E3153CFBAE64}" type="parTrans" cxnId="{195D799F-9834-4BD3-AA1A-9E1BB20EEB53}">
      <dgm:prSet/>
      <dgm:spPr/>
      <dgm:t>
        <a:bodyPr/>
        <a:lstStyle/>
        <a:p>
          <a:endParaRPr lang="en-CA"/>
        </a:p>
      </dgm:t>
    </dgm:pt>
    <dgm:pt modelId="{C50E6019-2EFC-40D6-BB1F-F76AF6A66E2D}" type="sibTrans" cxnId="{195D799F-9834-4BD3-AA1A-9E1BB20EEB53}">
      <dgm:prSet/>
      <dgm:spPr/>
      <dgm:t>
        <a:bodyPr/>
        <a:lstStyle/>
        <a:p>
          <a:endParaRPr lang="en-CA"/>
        </a:p>
      </dgm:t>
    </dgm:pt>
    <dgm:pt modelId="{CFD63A93-1D23-4757-9B95-38F511219F5B}" type="pres">
      <dgm:prSet presAssocID="{947BF97B-19F0-4EE9-9A64-588D6CF6776C}" presName="Name0" presStyleCnt="0">
        <dgm:presLayoutVars>
          <dgm:dir/>
          <dgm:resizeHandles val="exact"/>
        </dgm:presLayoutVars>
      </dgm:prSet>
      <dgm:spPr/>
    </dgm:pt>
    <dgm:pt modelId="{F300CFFC-86A8-4BDD-9EFA-16CCAEFB5DDA}" type="pres">
      <dgm:prSet presAssocID="{F6CB0017-E8FE-4D46-8C50-7FEE77EFA5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411D91-F470-45CD-9389-2B58866EBB98}" type="pres">
      <dgm:prSet presAssocID="{29A56CEC-4FD2-4349-9F29-4EAFB182539A}" presName="sibTrans" presStyleLbl="sibTrans2D1" presStyleIdx="0" presStyleCnt="4"/>
      <dgm:spPr/>
      <dgm:t>
        <a:bodyPr/>
        <a:lstStyle/>
        <a:p>
          <a:endParaRPr lang="en-CA"/>
        </a:p>
      </dgm:t>
    </dgm:pt>
    <dgm:pt modelId="{32DA8F87-15C9-4C0B-855B-02C16FCD29CF}" type="pres">
      <dgm:prSet presAssocID="{29A56CEC-4FD2-4349-9F29-4EAFB182539A}" presName="connectorText" presStyleLbl="sibTrans2D1" presStyleIdx="0" presStyleCnt="4"/>
      <dgm:spPr/>
      <dgm:t>
        <a:bodyPr/>
        <a:lstStyle/>
        <a:p>
          <a:endParaRPr lang="en-CA"/>
        </a:p>
      </dgm:t>
    </dgm:pt>
    <dgm:pt modelId="{198064EF-D8C6-4DF8-83DF-78A3C8B307E7}" type="pres">
      <dgm:prSet presAssocID="{695F500E-BFBA-4427-AE60-6996A84AED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58A932-2058-4A1A-B29A-2BE4E425AC3C}" type="pres">
      <dgm:prSet presAssocID="{D0EF4B2C-1E69-4908-B892-F47E167505E9}" presName="sibTrans" presStyleLbl="sibTrans2D1" presStyleIdx="1" presStyleCnt="4"/>
      <dgm:spPr/>
      <dgm:t>
        <a:bodyPr/>
        <a:lstStyle/>
        <a:p>
          <a:endParaRPr lang="en-CA"/>
        </a:p>
      </dgm:t>
    </dgm:pt>
    <dgm:pt modelId="{544EA217-2CF2-4A86-9B3D-541BE8F53925}" type="pres">
      <dgm:prSet presAssocID="{D0EF4B2C-1E69-4908-B892-F47E167505E9}" presName="connectorText" presStyleLbl="sibTrans2D1" presStyleIdx="1" presStyleCnt="4"/>
      <dgm:spPr/>
      <dgm:t>
        <a:bodyPr/>
        <a:lstStyle/>
        <a:p>
          <a:endParaRPr lang="en-CA"/>
        </a:p>
      </dgm:t>
    </dgm:pt>
    <dgm:pt modelId="{82F3BAF4-2C96-40FE-AC24-7BA714E1A712}" type="pres">
      <dgm:prSet presAssocID="{DEC36263-A715-4840-AB58-DDD294A076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417E63-AC7E-4B18-A307-3DF12AA75BC5}" type="pres">
      <dgm:prSet presAssocID="{ECE85219-0E6F-4AC0-B548-0CDC0814B3ED}" presName="sibTrans" presStyleLbl="sibTrans2D1" presStyleIdx="2" presStyleCnt="4"/>
      <dgm:spPr/>
      <dgm:t>
        <a:bodyPr/>
        <a:lstStyle/>
        <a:p>
          <a:endParaRPr lang="en-CA"/>
        </a:p>
      </dgm:t>
    </dgm:pt>
    <dgm:pt modelId="{2D56E6B2-75A5-40EE-ACA7-F188E0036C35}" type="pres">
      <dgm:prSet presAssocID="{ECE85219-0E6F-4AC0-B548-0CDC0814B3ED}" presName="connectorText" presStyleLbl="sibTrans2D1" presStyleIdx="2" presStyleCnt="4"/>
      <dgm:spPr/>
      <dgm:t>
        <a:bodyPr/>
        <a:lstStyle/>
        <a:p>
          <a:endParaRPr lang="en-CA"/>
        </a:p>
      </dgm:t>
    </dgm:pt>
    <dgm:pt modelId="{87F176A5-56E2-44CC-B552-76EB0F9AEBE6}" type="pres">
      <dgm:prSet presAssocID="{4658B6DD-D974-413A-B89F-E39F83E0F0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B8B106A-FFA1-4846-B40C-0B74D6294524}" type="pres">
      <dgm:prSet presAssocID="{6B032A24-D966-4C60-AD2C-AD105936C25F}" presName="sibTrans" presStyleLbl="sibTrans2D1" presStyleIdx="3" presStyleCnt="4"/>
      <dgm:spPr/>
      <dgm:t>
        <a:bodyPr/>
        <a:lstStyle/>
        <a:p>
          <a:endParaRPr lang="en-CA"/>
        </a:p>
      </dgm:t>
    </dgm:pt>
    <dgm:pt modelId="{8598A886-4E7D-4827-8A42-5DD82BB9336C}" type="pres">
      <dgm:prSet presAssocID="{6B032A24-D966-4C60-AD2C-AD105936C25F}" presName="connectorText" presStyleLbl="sibTrans2D1" presStyleIdx="3" presStyleCnt="4"/>
      <dgm:spPr/>
      <dgm:t>
        <a:bodyPr/>
        <a:lstStyle/>
        <a:p>
          <a:endParaRPr lang="en-CA"/>
        </a:p>
      </dgm:t>
    </dgm:pt>
    <dgm:pt modelId="{8A37702C-BA49-400B-A328-FF762178C28C}" type="pres">
      <dgm:prSet presAssocID="{06C98F3D-D0F9-46CD-8A59-C25FC71C6A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95D799F-9834-4BD3-AA1A-9E1BB20EEB53}" srcId="{947BF97B-19F0-4EE9-9A64-588D6CF6776C}" destId="{06C98F3D-D0F9-46CD-8A59-C25FC71C6AC9}" srcOrd="4" destOrd="0" parTransId="{C8298F97-75F4-4B63-830E-E3153CFBAE64}" sibTransId="{C50E6019-2EFC-40D6-BB1F-F76AF6A66E2D}"/>
    <dgm:cxn modelId="{C2FD742E-A180-4CDE-9718-5ADFF3A6A777}" type="presOf" srcId="{947BF97B-19F0-4EE9-9A64-588D6CF6776C}" destId="{CFD63A93-1D23-4757-9B95-38F511219F5B}" srcOrd="0" destOrd="0" presId="urn:microsoft.com/office/officeart/2005/8/layout/process1"/>
    <dgm:cxn modelId="{EC87B2F9-6A95-4897-BE55-D9A47D731804}" type="presOf" srcId="{D0EF4B2C-1E69-4908-B892-F47E167505E9}" destId="{544EA217-2CF2-4A86-9B3D-541BE8F53925}" srcOrd="1" destOrd="0" presId="urn:microsoft.com/office/officeart/2005/8/layout/process1"/>
    <dgm:cxn modelId="{1A4CA4F1-C2C8-492E-8FF2-B6BEF572EFD5}" type="presOf" srcId="{F6CB0017-E8FE-4D46-8C50-7FEE77EFA5B2}" destId="{F300CFFC-86A8-4BDD-9EFA-16CCAEFB5DDA}" srcOrd="0" destOrd="0" presId="urn:microsoft.com/office/officeart/2005/8/layout/process1"/>
    <dgm:cxn modelId="{7433F6C5-2CC3-43FB-9162-E8DD1BB7E106}" type="presOf" srcId="{6B032A24-D966-4C60-AD2C-AD105936C25F}" destId="{DB8B106A-FFA1-4846-B40C-0B74D6294524}" srcOrd="0" destOrd="0" presId="urn:microsoft.com/office/officeart/2005/8/layout/process1"/>
    <dgm:cxn modelId="{8A61A016-658E-47FD-B811-83E09C7116F7}" type="presOf" srcId="{ECE85219-0E6F-4AC0-B548-0CDC0814B3ED}" destId="{2D56E6B2-75A5-40EE-ACA7-F188E0036C35}" srcOrd="1" destOrd="0" presId="urn:microsoft.com/office/officeart/2005/8/layout/process1"/>
    <dgm:cxn modelId="{4A509F89-530C-475C-A811-688D13021539}" type="presOf" srcId="{695F500E-BFBA-4427-AE60-6996A84AED14}" destId="{198064EF-D8C6-4DF8-83DF-78A3C8B307E7}" srcOrd="0" destOrd="0" presId="urn:microsoft.com/office/officeart/2005/8/layout/process1"/>
    <dgm:cxn modelId="{D2F6CBDB-EC85-4F92-A5B9-6DD0FB2A29A5}" type="presOf" srcId="{29A56CEC-4FD2-4349-9F29-4EAFB182539A}" destId="{32DA8F87-15C9-4C0B-855B-02C16FCD29CF}" srcOrd="1" destOrd="0" presId="urn:microsoft.com/office/officeart/2005/8/layout/process1"/>
    <dgm:cxn modelId="{7741A6B9-6496-475B-8D5B-4FBA6DE9C18C}" type="presOf" srcId="{D0EF4B2C-1E69-4908-B892-F47E167505E9}" destId="{F858A932-2058-4A1A-B29A-2BE4E425AC3C}" srcOrd="0" destOrd="0" presId="urn:microsoft.com/office/officeart/2005/8/layout/process1"/>
    <dgm:cxn modelId="{A1657165-173C-4593-B3D8-2F804020C68E}" type="presOf" srcId="{ECE85219-0E6F-4AC0-B548-0CDC0814B3ED}" destId="{2F417E63-AC7E-4B18-A307-3DF12AA75BC5}" srcOrd="0" destOrd="0" presId="urn:microsoft.com/office/officeart/2005/8/layout/process1"/>
    <dgm:cxn modelId="{527CFF34-C772-4214-89C7-302E3DC322B1}" type="presOf" srcId="{06C98F3D-D0F9-46CD-8A59-C25FC71C6AC9}" destId="{8A37702C-BA49-400B-A328-FF762178C28C}" srcOrd="0" destOrd="0" presId="urn:microsoft.com/office/officeart/2005/8/layout/process1"/>
    <dgm:cxn modelId="{178C0A3A-C004-4D93-8294-6F571B038848}" type="presOf" srcId="{DEC36263-A715-4840-AB58-DDD294A07660}" destId="{82F3BAF4-2C96-40FE-AC24-7BA714E1A712}" srcOrd="0" destOrd="0" presId="urn:microsoft.com/office/officeart/2005/8/layout/process1"/>
    <dgm:cxn modelId="{8B0A6C71-65C3-4C72-BC4F-33D8151BB2A5}" type="presOf" srcId="{6B032A24-D966-4C60-AD2C-AD105936C25F}" destId="{8598A886-4E7D-4827-8A42-5DD82BB9336C}" srcOrd="1" destOrd="0" presId="urn:microsoft.com/office/officeart/2005/8/layout/process1"/>
    <dgm:cxn modelId="{847096FB-5ECB-4F42-86D5-32BE57A9125C}" srcId="{947BF97B-19F0-4EE9-9A64-588D6CF6776C}" destId="{F6CB0017-E8FE-4D46-8C50-7FEE77EFA5B2}" srcOrd="0" destOrd="0" parTransId="{DAA72D46-D32F-4183-B0B7-E7A84B0D9F5F}" sibTransId="{29A56CEC-4FD2-4349-9F29-4EAFB182539A}"/>
    <dgm:cxn modelId="{E7C083AF-4587-4714-9F11-1BA6C9E482F6}" type="presOf" srcId="{4658B6DD-D974-413A-B89F-E39F83E0F0E0}" destId="{87F176A5-56E2-44CC-B552-76EB0F9AEBE6}" srcOrd="0" destOrd="0" presId="urn:microsoft.com/office/officeart/2005/8/layout/process1"/>
    <dgm:cxn modelId="{1ECFE321-9422-4C31-8BDA-21712B5155E6}" type="presOf" srcId="{29A56CEC-4FD2-4349-9F29-4EAFB182539A}" destId="{4D411D91-F470-45CD-9389-2B58866EBB98}" srcOrd="0" destOrd="0" presId="urn:microsoft.com/office/officeart/2005/8/layout/process1"/>
    <dgm:cxn modelId="{68DF40C1-C108-4ECD-B680-0CACA834113B}" srcId="{947BF97B-19F0-4EE9-9A64-588D6CF6776C}" destId="{4658B6DD-D974-413A-B89F-E39F83E0F0E0}" srcOrd="3" destOrd="0" parTransId="{792588A5-2541-4AA7-A190-0C34A5AD9360}" sibTransId="{6B032A24-D966-4C60-AD2C-AD105936C25F}"/>
    <dgm:cxn modelId="{712228F3-C664-4D7E-9114-E45912B70AA7}" srcId="{947BF97B-19F0-4EE9-9A64-588D6CF6776C}" destId="{695F500E-BFBA-4427-AE60-6996A84AED14}" srcOrd="1" destOrd="0" parTransId="{DF7740A3-0CDF-4999-973F-6B478D7C923E}" sibTransId="{D0EF4B2C-1E69-4908-B892-F47E167505E9}"/>
    <dgm:cxn modelId="{28599605-F251-4AD7-BBCA-A17D47812870}" srcId="{947BF97B-19F0-4EE9-9A64-588D6CF6776C}" destId="{DEC36263-A715-4840-AB58-DDD294A07660}" srcOrd="2" destOrd="0" parTransId="{909DB809-F25C-48A2-B620-0B5F4A252BCC}" sibTransId="{ECE85219-0E6F-4AC0-B548-0CDC0814B3ED}"/>
    <dgm:cxn modelId="{108E9CBA-9BD9-47E7-AE74-C7C5570E6E9B}" type="presParOf" srcId="{CFD63A93-1D23-4757-9B95-38F511219F5B}" destId="{F300CFFC-86A8-4BDD-9EFA-16CCAEFB5DDA}" srcOrd="0" destOrd="0" presId="urn:microsoft.com/office/officeart/2005/8/layout/process1"/>
    <dgm:cxn modelId="{B5B33836-6715-42ED-9C15-467E2AEBCAF4}" type="presParOf" srcId="{CFD63A93-1D23-4757-9B95-38F511219F5B}" destId="{4D411D91-F470-45CD-9389-2B58866EBB98}" srcOrd="1" destOrd="0" presId="urn:microsoft.com/office/officeart/2005/8/layout/process1"/>
    <dgm:cxn modelId="{6BFCE6DC-602D-44E2-8611-F215A45BB332}" type="presParOf" srcId="{4D411D91-F470-45CD-9389-2B58866EBB98}" destId="{32DA8F87-15C9-4C0B-855B-02C16FCD29CF}" srcOrd="0" destOrd="0" presId="urn:microsoft.com/office/officeart/2005/8/layout/process1"/>
    <dgm:cxn modelId="{72B33258-DCC9-4A41-B0B5-DDD9DD63140E}" type="presParOf" srcId="{CFD63A93-1D23-4757-9B95-38F511219F5B}" destId="{198064EF-D8C6-4DF8-83DF-78A3C8B307E7}" srcOrd="2" destOrd="0" presId="urn:microsoft.com/office/officeart/2005/8/layout/process1"/>
    <dgm:cxn modelId="{45ECB758-A97B-43FD-AC40-919E578E03CF}" type="presParOf" srcId="{CFD63A93-1D23-4757-9B95-38F511219F5B}" destId="{F858A932-2058-4A1A-B29A-2BE4E425AC3C}" srcOrd="3" destOrd="0" presId="urn:microsoft.com/office/officeart/2005/8/layout/process1"/>
    <dgm:cxn modelId="{70AD89ED-2F78-4B65-B467-36F4ED491ED1}" type="presParOf" srcId="{F858A932-2058-4A1A-B29A-2BE4E425AC3C}" destId="{544EA217-2CF2-4A86-9B3D-541BE8F53925}" srcOrd="0" destOrd="0" presId="urn:microsoft.com/office/officeart/2005/8/layout/process1"/>
    <dgm:cxn modelId="{D72B54F3-E49E-4EC9-ACB5-A5D67B3824A8}" type="presParOf" srcId="{CFD63A93-1D23-4757-9B95-38F511219F5B}" destId="{82F3BAF4-2C96-40FE-AC24-7BA714E1A712}" srcOrd="4" destOrd="0" presId="urn:microsoft.com/office/officeart/2005/8/layout/process1"/>
    <dgm:cxn modelId="{18C92AC3-ECA0-4794-8C99-152381A17056}" type="presParOf" srcId="{CFD63A93-1D23-4757-9B95-38F511219F5B}" destId="{2F417E63-AC7E-4B18-A307-3DF12AA75BC5}" srcOrd="5" destOrd="0" presId="urn:microsoft.com/office/officeart/2005/8/layout/process1"/>
    <dgm:cxn modelId="{8333473D-A65E-4719-9C37-D1001E9307C2}" type="presParOf" srcId="{2F417E63-AC7E-4B18-A307-3DF12AA75BC5}" destId="{2D56E6B2-75A5-40EE-ACA7-F188E0036C35}" srcOrd="0" destOrd="0" presId="urn:microsoft.com/office/officeart/2005/8/layout/process1"/>
    <dgm:cxn modelId="{0F1B5BCD-720C-4F60-9C23-6B5277EE873F}" type="presParOf" srcId="{CFD63A93-1D23-4757-9B95-38F511219F5B}" destId="{87F176A5-56E2-44CC-B552-76EB0F9AEBE6}" srcOrd="6" destOrd="0" presId="urn:microsoft.com/office/officeart/2005/8/layout/process1"/>
    <dgm:cxn modelId="{C983CD7C-F4CB-4445-B281-B85E6E5FAF78}" type="presParOf" srcId="{CFD63A93-1D23-4757-9B95-38F511219F5B}" destId="{DB8B106A-FFA1-4846-B40C-0B74D6294524}" srcOrd="7" destOrd="0" presId="urn:microsoft.com/office/officeart/2005/8/layout/process1"/>
    <dgm:cxn modelId="{4695598C-5278-4E04-A1A3-9CF7ED88B3D1}" type="presParOf" srcId="{DB8B106A-FFA1-4846-B40C-0B74D6294524}" destId="{8598A886-4E7D-4827-8A42-5DD82BB9336C}" srcOrd="0" destOrd="0" presId="urn:microsoft.com/office/officeart/2005/8/layout/process1"/>
    <dgm:cxn modelId="{6C72EA2A-D020-4213-AC41-A78EF7FB7005}" type="presParOf" srcId="{CFD63A93-1D23-4757-9B95-38F511219F5B}" destId="{8A37702C-BA49-400B-A328-FF762178C28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274EE-DEE7-41F0-9F6F-45B8249A48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55546A4-CC59-49AA-9FB8-6F89CB8290C8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QUESTIONS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5A8BDD2-3BF8-48EB-B7BA-A515954CD9E3}" type="parTrans" cxnId="{F028DE72-9B8C-41B5-A077-D1CEAC14A390}">
      <dgm:prSet/>
      <dgm:spPr/>
      <dgm:t>
        <a:bodyPr/>
        <a:lstStyle/>
        <a:p>
          <a:endParaRPr lang="en-CA"/>
        </a:p>
      </dgm:t>
    </dgm:pt>
    <dgm:pt modelId="{B25EB0B6-0A83-4C5C-9CB0-7A2728403E96}" type="sibTrans" cxnId="{F028DE72-9B8C-41B5-A077-D1CEAC14A390}">
      <dgm:prSet/>
      <dgm:spPr/>
      <dgm:t>
        <a:bodyPr/>
        <a:lstStyle/>
        <a:p>
          <a:endParaRPr lang="en-CA"/>
        </a:p>
      </dgm:t>
    </dgm:pt>
    <dgm:pt modelId="{351934E6-33B6-49F9-9335-177022B42AF5}" type="pres">
      <dgm:prSet presAssocID="{5F0274EE-DEE7-41F0-9F6F-45B8249A4872}" presName="Name0" presStyleCnt="0">
        <dgm:presLayoutVars>
          <dgm:dir/>
          <dgm:resizeHandles val="exact"/>
        </dgm:presLayoutVars>
      </dgm:prSet>
      <dgm:spPr/>
    </dgm:pt>
    <dgm:pt modelId="{C9BC89AE-A579-48F7-AA63-EF2797EEDE5D}" type="pres">
      <dgm:prSet presAssocID="{055546A4-CC59-49AA-9FB8-6F89CB8290C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A2C0A52-16FF-43B2-81C7-5E2FE5CEF42F}" type="presOf" srcId="{055546A4-CC59-49AA-9FB8-6F89CB8290C8}" destId="{C9BC89AE-A579-48F7-AA63-EF2797EEDE5D}" srcOrd="0" destOrd="0" presId="urn:microsoft.com/office/officeart/2005/8/layout/process1"/>
    <dgm:cxn modelId="{4057B839-D410-45D1-A009-99B316F7E689}" type="presOf" srcId="{5F0274EE-DEE7-41F0-9F6F-45B8249A4872}" destId="{351934E6-33B6-49F9-9335-177022B42AF5}" srcOrd="0" destOrd="0" presId="urn:microsoft.com/office/officeart/2005/8/layout/process1"/>
    <dgm:cxn modelId="{F028DE72-9B8C-41B5-A077-D1CEAC14A390}" srcId="{5F0274EE-DEE7-41F0-9F6F-45B8249A4872}" destId="{055546A4-CC59-49AA-9FB8-6F89CB8290C8}" srcOrd="0" destOrd="0" parTransId="{E5A8BDD2-3BF8-48EB-B7BA-A515954CD9E3}" sibTransId="{B25EB0B6-0A83-4C5C-9CB0-7A2728403E96}"/>
    <dgm:cxn modelId="{22700943-97CD-4F67-BC88-E61D12DD2F30}" type="presParOf" srcId="{351934E6-33B6-49F9-9335-177022B42AF5}" destId="{C9BC89AE-A579-48F7-AA63-EF2797EEDE5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D3F86-A007-435D-8F92-FA17500E71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136AD52-2B24-43C6-B8E3-CB1A99D30EA3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2001</a:t>
          </a:r>
          <a:b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ArcIMS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D48841-E9D9-4834-B4C5-215C43C4FE02}" type="parTrans" cxnId="{875D092D-E798-4092-BF22-0E09EF4EB0D1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8D1F95-782B-46BA-9BAD-11504C3E669E}" type="sibTrans" cxnId="{875D092D-E798-4092-BF22-0E09EF4EB0D1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2FCF18-8B7C-496A-93E6-94483338DBBE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GIS launches GEOweb (geoweb.dnv.org)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DA061C3-C0D6-42B5-9AB9-68788E35D04B}" type="parTrans" cxnId="{13EF48EA-9F55-49B7-AACC-313E8AE34125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335DEA-AE03-48EE-A4E6-04BF50E5801B}" type="sibTrans" cxnId="{13EF48EA-9F55-49B7-AACC-313E8AE34125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E2295B1-032B-4B6C-B676-B1A14E9EF382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P.I.E., Plans &amp; Drawings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8C20E1-3BEA-40AD-984C-43A650550D40}" type="parTrans" cxnId="{13701BED-A8DC-475B-A3A2-583F3128BA66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877971-028F-4D11-93E1-A71C226E1DF3}" type="sibTrans" cxnId="{13701BED-A8DC-475B-A3A2-583F3128BA66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A79C92-2039-4C6B-A1B8-BEA8DD78D991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2009</a:t>
          </a:r>
          <a:b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Flex/Flash</a:t>
          </a:r>
        </a:p>
      </dgm:t>
    </dgm:pt>
    <dgm:pt modelId="{94612A73-0832-4632-8E9C-1CAF461EBAAD}" type="parTrans" cxnId="{CAB2F888-8800-4297-9A09-B6986A284F8E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4C7A81-AA55-4205-9E16-2D24B74A02DD}" type="sibTrans" cxnId="{CAB2F888-8800-4297-9A09-B6986A284F8E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771980-3D68-4195-A9D3-B941EB6E2459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GEOweb rebuild, launch of five specialized apps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431F297-AC52-417F-89B7-0EB49189F85D}" type="parTrans" cxnId="{622E2E6B-C9C1-4B45-8F6B-BAD78B565D31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923E68E-7E48-46D3-8399-73031F3C8F87}" type="sibTrans" cxnId="{622E2E6B-C9C1-4B45-8F6B-BAD78B565D31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CA35F32-77D3-4453-9DF4-96C4DD268424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Open Data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86F41D-582A-4D15-AE78-270BB96DC0ED}" type="parTrans" cxnId="{2B482999-15FD-4E3D-BA31-0630DDDC7F36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404F337-309C-43BD-8C1B-F0AF6EDC4536}" type="sibTrans" cxnId="{2B482999-15FD-4E3D-BA31-0630DDDC7F36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E11C6F0-7D7E-42A0-B5EC-A944B6036ABC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2011</a:t>
          </a:r>
          <a:b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Flex/Flash v2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23588D-7B77-4F92-B6FB-DE10A4CB691B}" type="parTrans" cxnId="{D97C7ED3-522F-41D5-A0B6-B2A279C5F465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617095-40D5-4DA2-8404-F577D5461F89}" type="sibTrans" cxnId="{D97C7ED3-522F-41D5-A0B6-B2A279C5F465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1C425C-5650-4DB3-86CB-4FDDCB4D6C3C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Dedicated GIS Application Developers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C7EB828-AA00-4A08-9C22-63C89B35EB16}" type="parTrans" cxnId="{306E19AD-C690-4C46-8B58-FBF33F2CA370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8BBE56-8D0C-4B7F-8472-D43889FBE977}" type="sibTrans" cxnId="{306E19AD-C690-4C46-8B58-FBF33F2CA370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15EF13-22B5-464F-8F2E-D8A41023B13F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Backend updates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088FF4-6F9F-4C43-BB8E-69A74A96832C}" type="parTrans" cxnId="{4D7815D0-DF27-4FFD-BF79-EE2D0BF54741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AE026A-13E9-4D76-ACF4-1D51FCC1988A}" type="sibTrans" cxnId="{4D7815D0-DF27-4FFD-BF79-EE2D0BF54741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360254F-511E-42CA-A1E8-7D68ABF2E130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2014</a:t>
          </a:r>
          <a:b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HTML5</a:t>
          </a:r>
        </a:p>
      </dgm:t>
    </dgm:pt>
    <dgm:pt modelId="{02F84023-BE89-4524-91E0-7D73DF24A56C}" type="parTrans" cxnId="{B7988613-A513-4F79-9A62-8C5392DBE5F9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34230C-022B-414D-A49A-1D914D39B4A7}" type="sibTrans" cxnId="{B7988613-A513-4F79-9A62-8C5392DBE5F9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E3B6AE-5C02-4CE0-B491-0239D9887999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Need for mobile support, a better experience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0FF934-A3A8-4179-B720-68F5B81E78C2}" type="parTrans" cxnId="{903C388F-0910-4C60-AFC9-2C9BB59D1E0E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20BE61-A641-4605-AC4A-1D570830EE34}" type="sibTrans" cxnId="{903C388F-0910-4C60-AFC9-2C9BB59D1E0E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AA575A-2C2C-41E0-872B-E1D4A83644AA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GIS awareness is ubiquitous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F035555-456C-4810-B2C7-6FF3753F266F}" type="parTrans" cxnId="{930569EF-0B0B-404D-B2FA-8BFE42587348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8BACC56-427B-48DA-8F60-678703910C64}" type="sibTrans" cxnId="{930569EF-0B0B-404D-B2FA-8BFE42587348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6B7FC2C-5749-4E14-83A5-2094C2DADC5C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New web mapping paradigm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0331A2A-8A24-4F92-8FE8-5A8AAB809CEB}" type="parTrans" cxnId="{13E5DE5F-34AA-443F-8C08-9A40C2E6AE5A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DED1FB9-0A47-4D74-B1FA-AFDFBBBCA8D9}" type="sibTrans" cxnId="{13E5DE5F-34AA-443F-8C08-9A40C2E6AE5A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FDC8BA-9872-4291-BE49-CFB32E77968C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Launch of GEOtools (internal)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D201039-EF29-4A6D-9961-49A620EF1664}" type="parTrans" cxnId="{4DD3FDA4-599C-4A56-A565-F0561E74FA79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6AB013E-3FB4-4305-BA2B-DFAA5455D66F}" type="sibTrans" cxnId="{4DD3FDA4-599C-4A56-A565-F0561E74FA79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98678C-D284-4DCE-BBF1-63418EB32BE2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Mature technology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29704C-57CD-41FE-B3CB-88864B366801}" type="parTrans" cxnId="{CBEC66BF-F923-4D55-A27E-B11AAA06804B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C5DC80E-51EB-496D-AAF2-BE6AE3779D2B}" type="sibTrans" cxnId="{CBEC66BF-F923-4D55-A27E-B11AAA06804B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3AB0E3-764E-4FE5-9561-C6FD6680FCFC}" type="pres">
      <dgm:prSet presAssocID="{B41D3F86-A007-435D-8F92-FA17500E71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1001AD1-77D9-42D3-B404-1436CCFC56E5}" type="pres">
      <dgm:prSet presAssocID="{2136AD52-2B24-43C6-B8E3-CB1A99D30EA3}" presName="linNode" presStyleCnt="0"/>
      <dgm:spPr/>
    </dgm:pt>
    <dgm:pt modelId="{3725D1B3-BBD9-4123-8102-BDAEABBFED1B}" type="pres">
      <dgm:prSet presAssocID="{2136AD52-2B24-43C6-B8E3-CB1A99D30EA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E32D108-2BDE-4B72-B819-119752564F6E}" type="pres">
      <dgm:prSet presAssocID="{2136AD52-2B24-43C6-B8E3-CB1A99D30EA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39F810A-E0D8-4D6D-A032-E1B7C6B7BCF6}" type="pres">
      <dgm:prSet presAssocID="{038D1F95-782B-46BA-9BAD-11504C3E669E}" presName="sp" presStyleCnt="0"/>
      <dgm:spPr/>
    </dgm:pt>
    <dgm:pt modelId="{E9087B6D-36AA-4FD8-9552-DB024F916885}" type="pres">
      <dgm:prSet presAssocID="{87A79C92-2039-4C6B-A1B8-BEA8DD78D991}" presName="linNode" presStyleCnt="0"/>
      <dgm:spPr/>
    </dgm:pt>
    <dgm:pt modelId="{1DDA9100-510F-4350-8CEA-39BC717A2166}" type="pres">
      <dgm:prSet presAssocID="{87A79C92-2039-4C6B-A1B8-BEA8DD78D99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95DA9E4-4D68-4E58-9BEB-6901C4064581}" type="pres">
      <dgm:prSet presAssocID="{87A79C92-2039-4C6B-A1B8-BEA8DD78D99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C584B23-94A0-40FA-BD04-6661FB4CE2C9}" type="pres">
      <dgm:prSet presAssocID="{D54C7A81-AA55-4205-9E16-2D24B74A02DD}" presName="sp" presStyleCnt="0"/>
      <dgm:spPr/>
    </dgm:pt>
    <dgm:pt modelId="{7C6AF43E-22E4-4908-982C-F4874A1B8599}" type="pres">
      <dgm:prSet presAssocID="{BE11C6F0-7D7E-42A0-B5EC-A944B6036ABC}" presName="linNode" presStyleCnt="0"/>
      <dgm:spPr/>
    </dgm:pt>
    <dgm:pt modelId="{618027C1-AFCE-403B-9940-3C3F1CF31A8B}" type="pres">
      <dgm:prSet presAssocID="{BE11C6F0-7D7E-42A0-B5EC-A944B6036AB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0390F0B-21C1-4767-B61B-242BCA5FBA20}" type="pres">
      <dgm:prSet presAssocID="{BE11C6F0-7D7E-42A0-B5EC-A944B6036AB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ABC47C-BE8F-4BD0-ADCA-B410B4EEF668}" type="pres">
      <dgm:prSet presAssocID="{8E617095-40D5-4DA2-8404-F577D5461F89}" presName="sp" presStyleCnt="0"/>
      <dgm:spPr/>
    </dgm:pt>
    <dgm:pt modelId="{AD9D6927-1A97-4644-A5D9-A7DABC1AD5E0}" type="pres">
      <dgm:prSet presAssocID="{1360254F-511E-42CA-A1E8-7D68ABF2E130}" presName="linNode" presStyleCnt="0"/>
      <dgm:spPr/>
    </dgm:pt>
    <dgm:pt modelId="{D8558318-1523-4499-AF67-CBC46C9F7405}" type="pres">
      <dgm:prSet presAssocID="{1360254F-511E-42CA-A1E8-7D68ABF2E13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D71F4B-4C56-4151-BA26-1F3B9E82DA88}" type="pres">
      <dgm:prSet presAssocID="{1360254F-511E-42CA-A1E8-7D68ABF2E13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8CD5F4D-E8DE-4F57-99B1-E8751BC61D75}" type="presOf" srcId="{8F771980-3D68-4195-A9D3-B941EB6E2459}" destId="{E95DA9E4-4D68-4E58-9BEB-6901C4064581}" srcOrd="0" destOrd="1" presId="urn:microsoft.com/office/officeart/2005/8/layout/vList5"/>
    <dgm:cxn modelId="{903C388F-0910-4C60-AFC9-2C9BB59D1E0E}" srcId="{1360254F-511E-42CA-A1E8-7D68ABF2E130}" destId="{36E3B6AE-5C02-4CE0-B491-0239D9887999}" srcOrd="1" destOrd="0" parTransId="{660FF934-A3A8-4179-B720-68F5B81E78C2}" sibTransId="{8F20BE61-A641-4605-AC4A-1D570830EE34}"/>
    <dgm:cxn modelId="{2B482999-15FD-4E3D-BA31-0630DDDC7F36}" srcId="{87A79C92-2039-4C6B-A1B8-BEA8DD78D991}" destId="{1CA35F32-77D3-4453-9DF4-96C4DD268424}" srcOrd="2" destOrd="0" parTransId="{5C86F41D-582A-4D15-AE78-270BB96DC0ED}" sibTransId="{2404F337-309C-43BD-8C1B-F0AF6EDC4536}"/>
    <dgm:cxn modelId="{930569EF-0B0B-404D-B2FA-8BFE42587348}" srcId="{1360254F-511E-42CA-A1E8-7D68ABF2E130}" destId="{FDAA575A-2C2C-41E0-872B-E1D4A83644AA}" srcOrd="0" destOrd="0" parTransId="{1F035555-456C-4810-B2C7-6FF3753F266F}" sibTransId="{E8BACC56-427B-48DA-8F60-678703910C64}"/>
    <dgm:cxn modelId="{EADFB784-BDF5-4CAB-9B40-BF8F81A984AE}" type="presOf" srcId="{1898678C-D284-4DCE-BBF1-63418EB32BE2}" destId="{07D71F4B-4C56-4151-BA26-1F3B9E82DA88}" srcOrd="0" destOrd="2" presId="urn:microsoft.com/office/officeart/2005/8/layout/vList5"/>
    <dgm:cxn modelId="{CBEC66BF-F923-4D55-A27E-B11AAA06804B}" srcId="{1360254F-511E-42CA-A1E8-7D68ABF2E130}" destId="{1898678C-D284-4DCE-BBF1-63418EB32BE2}" srcOrd="2" destOrd="0" parTransId="{5529704C-57CD-41FE-B3CB-88864B366801}" sibTransId="{EC5DC80E-51EB-496D-AAF2-BE6AE3779D2B}"/>
    <dgm:cxn modelId="{875D092D-E798-4092-BF22-0E09EF4EB0D1}" srcId="{B41D3F86-A007-435D-8F92-FA17500E7192}" destId="{2136AD52-2B24-43C6-B8E3-CB1A99D30EA3}" srcOrd="0" destOrd="0" parTransId="{99D48841-E9D9-4834-B4C5-215C43C4FE02}" sibTransId="{038D1F95-782B-46BA-9BAD-11504C3E669E}"/>
    <dgm:cxn modelId="{B7988613-A513-4F79-9A62-8C5392DBE5F9}" srcId="{B41D3F86-A007-435D-8F92-FA17500E7192}" destId="{1360254F-511E-42CA-A1E8-7D68ABF2E130}" srcOrd="3" destOrd="0" parTransId="{02F84023-BE89-4524-91E0-7D73DF24A56C}" sibTransId="{9F34230C-022B-414D-A49A-1D914D39B4A7}"/>
    <dgm:cxn modelId="{4DD3FDA4-599C-4A56-A565-F0561E74FA79}" srcId="{BE11C6F0-7D7E-42A0-B5EC-A944B6036ABC}" destId="{EAFDC8BA-9872-4291-BE49-CFB32E77968C}" srcOrd="2" destOrd="0" parTransId="{0D201039-EF29-4A6D-9961-49A620EF1664}" sibTransId="{56AB013E-3FB4-4305-BA2B-DFAA5455D66F}"/>
    <dgm:cxn modelId="{622E2E6B-C9C1-4B45-8F6B-BAD78B565D31}" srcId="{87A79C92-2039-4C6B-A1B8-BEA8DD78D991}" destId="{8F771980-3D68-4195-A9D3-B941EB6E2459}" srcOrd="1" destOrd="0" parTransId="{2431F297-AC52-417F-89B7-0EB49189F85D}" sibTransId="{3923E68E-7E48-46D3-8399-73031F3C8F87}"/>
    <dgm:cxn modelId="{60E4E9E4-330F-4B1D-9899-0BB276DBC68A}" type="presOf" srcId="{FDAA575A-2C2C-41E0-872B-E1D4A83644AA}" destId="{07D71F4B-4C56-4151-BA26-1F3B9E82DA88}" srcOrd="0" destOrd="0" presId="urn:microsoft.com/office/officeart/2005/8/layout/vList5"/>
    <dgm:cxn modelId="{306E19AD-C690-4C46-8B58-FBF33F2CA370}" srcId="{BE11C6F0-7D7E-42A0-B5EC-A944B6036ABC}" destId="{0E1C425C-5650-4DB3-86CB-4FDDCB4D6C3C}" srcOrd="0" destOrd="0" parTransId="{1C7EB828-AA00-4A08-9C22-63C89B35EB16}" sibTransId="{F18BBE56-8D0C-4B7F-8472-D43889FBE977}"/>
    <dgm:cxn modelId="{3A3D329D-AAF5-4FC4-90A2-A476C3E919EF}" type="presOf" srcId="{1CA35F32-77D3-4453-9DF4-96C4DD268424}" destId="{E95DA9E4-4D68-4E58-9BEB-6901C4064581}" srcOrd="0" destOrd="2" presId="urn:microsoft.com/office/officeart/2005/8/layout/vList5"/>
    <dgm:cxn modelId="{4F84CA48-9540-4E67-B09C-898552B51A95}" type="presOf" srcId="{BE11C6F0-7D7E-42A0-B5EC-A944B6036ABC}" destId="{618027C1-AFCE-403B-9940-3C3F1CF31A8B}" srcOrd="0" destOrd="0" presId="urn:microsoft.com/office/officeart/2005/8/layout/vList5"/>
    <dgm:cxn modelId="{13EF48EA-9F55-49B7-AACC-313E8AE34125}" srcId="{2136AD52-2B24-43C6-B8E3-CB1A99D30EA3}" destId="{0E2FCF18-8B7C-496A-93E6-94483338DBBE}" srcOrd="0" destOrd="0" parTransId="{6DA061C3-C0D6-42B5-9AB9-68788E35D04B}" sibTransId="{34335DEA-AE03-48EE-A4E6-04BF50E5801B}"/>
    <dgm:cxn modelId="{25E73525-5F21-48B9-B28B-A607C39BF6CB}" type="presOf" srcId="{0E1C425C-5650-4DB3-86CB-4FDDCB4D6C3C}" destId="{40390F0B-21C1-4767-B61B-242BCA5FBA20}" srcOrd="0" destOrd="0" presId="urn:microsoft.com/office/officeart/2005/8/layout/vList5"/>
    <dgm:cxn modelId="{4D7815D0-DF27-4FFD-BF79-EE2D0BF54741}" srcId="{BE11C6F0-7D7E-42A0-B5EC-A944B6036ABC}" destId="{F415EF13-22B5-464F-8F2E-D8A41023B13F}" srcOrd="1" destOrd="0" parTransId="{86088FF4-6F9F-4C43-BB8E-69A74A96832C}" sibTransId="{34AE026A-13E9-4D76-ACF4-1D51FCC1988A}"/>
    <dgm:cxn modelId="{CAB2F888-8800-4297-9A09-B6986A284F8E}" srcId="{B41D3F86-A007-435D-8F92-FA17500E7192}" destId="{87A79C92-2039-4C6B-A1B8-BEA8DD78D991}" srcOrd="1" destOrd="0" parTransId="{94612A73-0832-4632-8E9C-1CAF461EBAAD}" sibTransId="{D54C7A81-AA55-4205-9E16-2D24B74A02DD}"/>
    <dgm:cxn modelId="{5455E10F-9A5F-4C50-B010-FF718F66FCC6}" type="presOf" srcId="{F415EF13-22B5-464F-8F2E-D8A41023B13F}" destId="{40390F0B-21C1-4767-B61B-242BCA5FBA20}" srcOrd="0" destOrd="1" presId="urn:microsoft.com/office/officeart/2005/8/layout/vList5"/>
    <dgm:cxn modelId="{23F223BF-B154-41A2-A651-26AFCE21C2C7}" type="presOf" srcId="{EAFDC8BA-9872-4291-BE49-CFB32E77968C}" destId="{40390F0B-21C1-4767-B61B-242BCA5FBA20}" srcOrd="0" destOrd="2" presId="urn:microsoft.com/office/officeart/2005/8/layout/vList5"/>
    <dgm:cxn modelId="{A5853865-6464-48B0-BC55-B78D54C7E817}" type="presOf" srcId="{1360254F-511E-42CA-A1E8-7D68ABF2E130}" destId="{D8558318-1523-4499-AF67-CBC46C9F7405}" srcOrd="0" destOrd="0" presId="urn:microsoft.com/office/officeart/2005/8/layout/vList5"/>
    <dgm:cxn modelId="{1CD8D57D-F4E3-4ECF-9B48-927B46C147AC}" type="presOf" srcId="{7E2295B1-032B-4B6C-B676-B1A14E9EF382}" destId="{CE32D108-2BDE-4B72-B819-119752564F6E}" srcOrd="0" destOrd="1" presId="urn:microsoft.com/office/officeart/2005/8/layout/vList5"/>
    <dgm:cxn modelId="{BE1EFD93-4D56-4BE8-B8B5-2A6BB7912395}" type="presOf" srcId="{2136AD52-2B24-43C6-B8E3-CB1A99D30EA3}" destId="{3725D1B3-BBD9-4123-8102-BDAEABBFED1B}" srcOrd="0" destOrd="0" presId="urn:microsoft.com/office/officeart/2005/8/layout/vList5"/>
    <dgm:cxn modelId="{FB7CB040-2E37-4517-808E-928557B6F257}" type="presOf" srcId="{96B7FC2C-5749-4E14-83A5-2094C2DADC5C}" destId="{E95DA9E4-4D68-4E58-9BEB-6901C4064581}" srcOrd="0" destOrd="0" presId="urn:microsoft.com/office/officeart/2005/8/layout/vList5"/>
    <dgm:cxn modelId="{D97C7ED3-522F-41D5-A0B6-B2A279C5F465}" srcId="{B41D3F86-A007-435D-8F92-FA17500E7192}" destId="{BE11C6F0-7D7E-42A0-B5EC-A944B6036ABC}" srcOrd="2" destOrd="0" parTransId="{B723588D-7B77-4F92-B6FB-DE10A4CB691B}" sibTransId="{8E617095-40D5-4DA2-8404-F577D5461F89}"/>
    <dgm:cxn modelId="{D733BD6F-C778-466D-ADDB-DE7E18666144}" type="presOf" srcId="{0E2FCF18-8B7C-496A-93E6-94483338DBBE}" destId="{CE32D108-2BDE-4B72-B819-119752564F6E}" srcOrd="0" destOrd="0" presId="urn:microsoft.com/office/officeart/2005/8/layout/vList5"/>
    <dgm:cxn modelId="{FF1D7833-13A0-4F6A-A058-19F997513159}" type="presOf" srcId="{87A79C92-2039-4C6B-A1B8-BEA8DD78D991}" destId="{1DDA9100-510F-4350-8CEA-39BC717A2166}" srcOrd="0" destOrd="0" presId="urn:microsoft.com/office/officeart/2005/8/layout/vList5"/>
    <dgm:cxn modelId="{13701BED-A8DC-475B-A3A2-583F3128BA66}" srcId="{2136AD52-2B24-43C6-B8E3-CB1A99D30EA3}" destId="{7E2295B1-032B-4B6C-B676-B1A14E9EF382}" srcOrd="1" destOrd="0" parTransId="{1E8C20E1-3BEA-40AD-984C-43A650550D40}" sibTransId="{3C877971-028F-4D11-93E1-A71C226E1DF3}"/>
    <dgm:cxn modelId="{9521147A-93AF-4066-9EDA-B63E33DC74C7}" type="presOf" srcId="{36E3B6AE-5C02-4CE0-B491-0239D9887999}" destId="{07D71F4B-4C56-4151-BA26-1F3B9E82DA88}" srcOrd="0" destOrd="1" presId="urn:microsoft.com/office/officeart/2005/8/layout/vList5"/>
    <dgm:cxn modelId="{9F01D1AE-0E15-4F24-8582-F2F5B518FB32}" type="presOf" srcId="{B41D3F86-A007-435D-8F92-FA17500E7192}" destId="{353AB0E3-764E-4FE5-9561-C6FD6680FCFC}" srcOrd="0" destOrd="0" presId="urn:microsoft.com/office/officeart/2005/8/layout/vList5"/>
    <dgm:cxn modelId="{13E5DE5F-34AA-443F-8C08-9A40C2E6AE5A}" srcId="{87A79C92-2039-4C6B-A1B8-BEA8DD78D991}" destId="{96B7FC2C-5749-4E14-83A5-2094C2DADC5C}" srcOrd="0" destOrd="0" parTransId="{60331A2A-8A24-4F92-8FE8-5A8AAB809CEB}" sibTransId="{6DED1FB9-0A47-4D74-B1FA-AFDFBBBCA8D9}"/>
    <dgm:cxn modelId="{FC35A6EC-89B3-4524-9ADB-8015BDD82EF2}" type="presParOf" srcId="{353AB0E3-764E-4FE5-9561-C6FD6680FCFC}" destId="{21001AD1-77D9-42D3-B404-1436CCFC56E5}" srcOrd="0" destOrd="0" presId="urn:microsoft.com/office/officeart/2005/8/layout/vList5"/>
    <dgm:cxn modelId="{CC5CC435-C193-4F1C-A6F6-FBE025601010}" type="presParOf" srcId="{21001AD1-77D9-42D3-B404-1436CCFC56E5}" destId="{3725D1B3-BBD9-4123-8102-BDAEABBFED1B}" srcOrd="0" destOrd="0" presId="urn:microsoft.com/office/officeart/2005/8/layout/vList5"/>
    <dgm:cxn modelId="{C61FA84C-D6C2-407D-9E5F-1627B99DA10A}" type="presParOf" srcId="{21001AD1-77D9-42D3-B404-1436CCFC56E5}" destId="{CE32D108-2BDE-4B72-B819-119752564F6E}" srcOrd="1" destOrd="0" presId="urn:microsoft.com/office/officeart/2005/8/layout/vList5"/>
    <dgm:cxn modelId="{0CF74E44-C46C-400E-AD98-BB7D08D02625}" type="presParOf" srcId="{353AB0E3-764E-4FE5-9561-C6FD6680FCFC}" destId="{D39F810A-E0D8-4D6D-A032-E1B7C6B7BCF6}" srcOrd="1" destOrd="0" presId="urn:microsoft.com/office/officeart/2005/8/layout/vList5"/>
    <dgm:cxn modelId="{6645BD2F-4F0C-44A3-8905-480CED107975}" type="presParOf" srcId="{353AB0E3-764E-4FE5-9561-C6FD6680FCFC}" destId="{E9087B6D-36AA-4FD8-9552-DB024F916885}" srcOrd="2" destOrd="0" presId="urn:microsoft.com/office/officeart/2005/8/layout/vList5"/>
    <dgm:cxn modelId="{71C7BD88-ED28-44FB-9F6D-5C6DE5B4E2D0}" type="presParOf" srcId="{E9087B6D-36AA-4FD8-9552-DB024F916885}" destId="{1DDA9100-510F-4350-8CEA-39BC717A2166}" srcOrd="0" destOrd="0" presId="urn:microsoft.com/office/officeart/2005/8/layout/vList5"/>
    <dgm:cxn modelId="{527114D6-3B00-49D1-AA23-72D70F217009}" type="presParOf" srcId="{E9087B6D-36AA-4FD8-9552-DB024F916885}" destId="{E95DA9E4-4D68-4E58-9BEB-6901C4064581}" srcOrd="1" destOrd="0" presId="urn:microsoft.com/office/officeart/2005/8/layout/vList5"/>
    <dgm:cxn modelId="{3C44718C-61C2-48CB-93D4-63224D6A8057}" type="presParOf" srcId="{353AB0E3-764E-4FE5-9561-C6FD6680FCFC}" destId="{AC584B23-94A0-40FA-BD04-6661FB4CE2C9}" srcOrd="3" destOrd="0" presId="urn:microsoft.com/office/officeart/2005/8/layout/vList5"/>
    <dgm:cxn modelId="{3D3C2C40-40B7-4355-8915-F428E732D4B6}" type="presParOf" srcId="{353AB0E3-764E-4FE5-9561-C6FD6680FCFC}" destId="{7C6AF43E-22E4-4908-982C-F4874A1B8599}" srcOrd="4" destOrd="0" presId="urn:microsoft.com/office/officeart/2005/8/layout/vList5"/>
    <dgm:cxn modelId="{C2E84E00-984E-46C0-A6C1-ED7265515FD1}" type="presParOf" srcId="{7C6AF43E-22E4-4908-982C-F4874A1B8599}" destId="{618027C1-AFCE-403B-9940-3C3F1CF31A8B}" srcOrd="0" destOrd="0" presId="urn:microsoft.com/office/officeart/2005/8/layout/vList5"/>
    <dgm:cxn modelId="{15E71ACA-3DD5-41D5-9722-D5FF649E2711}" type="presParOf" srcId="{7C6AF43E-22E4-4908-982C-F4874A1B8599}" destId="{40390F0B-21C1-4767-B61B-242BCA5FBA20}" srcOrd="1" destOrd="0" presId="urn:microsoft.com/office/officeart/2005/8/layout/vList5"/>
    <dgm:cxn modelId="{A9EDE860-C645-406C-9E89-1E169D1597BA}" type="presParOf" srcId="{353AB0E3-764E-4FE5-9561-C6FD6680FCFC}" destId="{97ABC47C-BE8F-4BD0-ADCA-B410B4EEF668}" srcOrd="5" destOrd="0" presId="urn:microsoft.com/office/officeart/2005/8/layout/vList5"/>
    <dgm:cxn modelId="{88668855-CD3F-496A-B281-29B925D426CB}" type="presParOf" srcId="{353AB0E3-764E-4FE5-9561-C6FD6680FCFC}" destId="{AD9D6927-1A97-4644-A5D9-A7DABC1AD5E0}" srcOrd="6" destOrd="0" presId="urn:microsoft.com/office/officeart/2005/8/layout/vList5"/>
    <dgm:cxn modelId="{1A689A40-F60B-4EBD-9B67-87F3649F9C60}" type="presParOf" srcId="{AD9D6927-1A97-4644-A5D9-A7DABC1AD5E0}" destId="{D8558318-1523-4499-AF67-CBC46C9F7405}" srcOrd="0" destOrd="0" presId="urn:microsoft.com/office/officeart/2005/8/layout/vList5"/>
    <dgm:cxn modelId="{C7F8E4FE-5216-436C-A7C8-FAB86E926952}" type="presParOf" srcId="{AD9D6927-1A97-4644-A5D9-A7DABC1AD5E0}" destId="{07D71F4B-4C56-4151-BA26-1F3B9E82D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6A898C-4CE9-49DF-B988-E9A1714E83B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61C6044-5710-4BF5-A04E-659D73E015F2}">
      <dgm:prSet phldrT="[Text]" custT="1"/>
      <dgm:spPr/>
      <dgm:t>
        <a:bodyPr/>
        <a:lstStyle/>
        <a:p>
          <a:r>
            <a: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PRODUCT BACKLOG</a:t>
          </a:r>
          <a:endParaRPr lang="en-CA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C79A95C-9A94-431D-AE6C-C7C35585FEBD}" type="parTrans" cxnId="{DA31D4F1-A0CD-484E-8BAD-815EC95CA11F}">
      <dgm:prSet/>
      <dgm:spPr/>
      <dgm:t>
        <a:bodyPr/>
        <a:lstStyle/>
        <a:p>
          <a:endParaRPr lang="en-CA"/>
        </a:p>
      </dgm:t>
    </dgm:pt>
    <dgm:pt modelId="{141FE8A2-3A54-4331-B0E9-5DD957980DAD}" type="sibTrans" cxnId="{DA31D4F1-A0CD-484E-8BAD-815EC95CA11F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07E0B4-9B63-4F44-A5E0-B7E495B9C8AD}">
      <dgm:prSet phldrT="[Text]" custT="1"/>
      <dgm:spPr/>
      <dgm:t>
        <a:bodyPr/>
        <a:lstStyle/>
        <a:p>
          <a:r>
            <a: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CODE AND TEST</a:t>
          </a:r>
          <a:endParaRPr lang="en-CA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ECCC25-2D7D-422F-845C-7153D1B7CBF4}" type="parTrans" cxnId="{759E5CB9-4F38-4678-B53E-C9047AC3F33A}">
      <dgm:prSet/>
      <dgm:spPr/>
      <dgm:t>
        <a:bodyPr/>
        <a:lstStyle/>
        <a:p>
          <a:endParaRPr lang="en-CA"/>
        </a:p>
      </dgm:t>
    </dgm:pt>
    <dgm:pt modelId="{ECD74BC9-9DAA-4DF7-9536-0FC91530B03C}" type="sibTrans" cxnId="{759E5CB9-4F38-4678-B53E-C9047AC3F33A}">
      <dgm:prSet/>
      <dgm:spPr/>
      <dgm:t>
        <a:bodyPr/>
        <a:lstStyle/>
        <a:p>
          <a:endParaRPr lang="en-CA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1074D6-5267-446E-985F-676D15450007}">
      <dgm:prSet phldrT="[Text]"/>
      <dgm:spPr/>
      <dgm:t>
        <a:bodyPr/>
        <a:lstStyle/>
        <a:p>
          <a:r>
            <a: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RELEASE PRODUCT INCREMENT</a:t>
          </a:r>
          <a:endParaRPr lang="en-CA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166FC3-706B-440C-9579-E08212ACA993}" type="parTrans" cxnId="{91835FC3-50C0-4037-B246-3EFBF4E7C93F}">
      <dgm:prSet/>
      <dgm:spPr/>
      <dgm:t>
        <a:bodyPr/>
        <a:lstStyle/>
        <a:p>
          <a:endParaRPr lang="en-CA"/>
        </a:p>
      </dgm:t>
    </dgm:pt>
    <dgm:pt modelId="{773058B3-E1F1-47F1-B735-E94287F92710}" type="sibTrans" cxnId="{91835FC3-50C0-4037-B246-3EFBF4E7C93F}">
      <dgm:prSet/>
      <dgm:spPr/>
      <dgm:t>
        <a:bodyPr/>
        <a:lstStyle/>
        <a:p>
          <a:endParaRPr lang="en-CA"/>
        </a:p>
      </dgm:t>
    </dgm:pt>
    <dgm:pt modelId="{F51E2E51-A643-4AA7-A693-C55349D51C5C}">
      <dgm:prSet phldrT="[Text]" custT="1"/>
      <dgm:spPr/>
      <dgm:t>
        <a:bodyPr/>
        <a:lstStyle/>
        <a:p>
          <a:r>
            <a: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SPRINT</a:t>
          </a:r>
          <a:br>
            <a: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BACKLOG</a:t>
          </a:r>
          <a:endParaRPr lang="en-CA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A8B497-3CCC-4934-8412-D9A37A348068}" type="parTrans" cxnId="{F84AB2A2-F785-4C34-979D-A162E6600009}">
      <dgm:prSet/>
      <dgm:spPr/>
      <dgm:t>
        <a:bodyPr/>
        <a:lstStyle/>
        <a:p>
          <a:endParaRPr lang="en-CA"/>
        </a:p>
      </dgm:t>
    </dgm:pt>
    <dgm:pt modelId="{75EF2937-6B52-4219-B7E9-512289C5C2B4}" type="sibTrans" cxnId="{F84AB2A2-F785-4C34-979D-A162E6600009}">
      <dgm:prSet/>
      <dgm:spPr/>
      <dgm:t>
        <a:bodyPr/>
        <a:lstStyle/>
        <a:p>
          <a:endParaRPr lang="en-CA"/>
        </a:p>
      </dgm:t>
    </dgm:pt>
    <dgm:pt modelId="{0A7566AF-317E-41B3-9496-F117CB79D458}" type="pres">
      <dgm:prSet presAssocID="{E66A898C-4CE9-49DF-B988-E9A1714E83BE}" presName="Name0" presStyleCnt="0">
        <dgm:presLayoutVars>
          <dgm:dir/>
          <dgm:resizeHandles val="exact"/>
        </dgm:presLayoutVars>
      </dgm:prSet>
      <dgm:spPr/>
    </dgm:pt>
    <dgm:pt modelId="{04F3BD67-F391-4E24-BE57-D0DA7429A799}" type="pres">
      <dgm:prSet presAssocID="{B61C6044-5710-4BF5-A04E-659D73E015F2}" presName="node" presStyleLbl="node1" presStyleIdx="0" presStyleCnt="4" custScaleX="73759" custScaleY="147793" custLinFactNeighborY="-30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04FABA3-F9DA-4976-A2EF-AEF335C7D55A}" type="pres">
      <dgm:prSet presAssocID="{141FE8A2-3A54-4331-B0E9-5DD957980DAD}" presName="sibTrans" presStyleLbl="sibTrans2D1" presStyleIdx="0" presStyleCnt="3"/>
      <dgm:spPr/>
      <dgm:t>
        <a:bodyPr/>
        <a:lstStyle/>
        <a:p>
          <a:endParaRPr lang="en-CA"/>
        </a:p>
      </dgm:t>
    </dgm:pt>
    <dgm:pt modelId="{124DB312-D500-4551-829C-2EBAEFA9EAAB}" type="pres">
      <dgm:prSet presAssocID="{141FE8A2-3A54-4331-B0E9-5DD957980DAD}" presName="connectorText" presStyleLbl="sibTrans2D1" presStyleIdx="0" presStyleCnt="3"/>
      <dgm:spPr/>
      <dgm:t>
        <a:bodyPr/>
        <a:lstStyle/>
        <a:p>
          <a:endParaRPr lang="en-CA"/>
        </a:p>
      </dgm:t>
    </dgm:pt>
    <dgm:pt modelId="{5AB2B9C1-C778-4A91-AC22-51A935EC5DC1}" type="pres">
      <dgm:prSet presAssocID="{F51E2E51-A643-4AA7-A693-C55349D51C5C}" presName="node" presStyleLbl="node1" presStyleIdx="1" presStyleCnt="4" custScaleX="68392" custScaleY="7984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D9F332C-D07A-4DF1-AB97-456FEC34EDB9}" type="pres">
      <dgm:prSet presAssocID="{75EF2937-6B52-4219-B7E9-512289C5C2B4}" presName="sibTrans" presStyleLbl="sibTrans2D1" presStyleIdx="1" presStyleCnt="3"/>
      <dgm:spPr/>
      <dgm:t>
        <a:bodyPr/>
        <a:lstStyle/>
        <a:p>
          <a:endParaRPr lang="en-CA"/>
        </a:p>
      </dgm:t>
    </dgm:pt>
    <dgm:pt modelId="{E56B4D8B-F8C9-43B0-B0C0-BA84F6960ADC}" type="pres">
      <dgm:prSet presAssocID="{75EF2937-6B52-4219-B7E9-512289C5C2B4}" presName="connectorText" presStyleLbl="sibTrans2D1" presStyleIdx="1" presStyleCnt="3"/>
      <dgm:spPr/>
      <dgm:t>
        <a:bodyPr/>
        <a:lstStyle/>
        <a:p>
          <a:endParaRPr lang="en-CA"/>
        </a:p>
      </dgm:t>
    </dgm:pt>
    <dgm:pt modelId="{23171653-86AB-4211-8738-E8AED56311FF}" type="pres">
      <dgm:prSet presAssocID="{8207E0B4-9B63-4F44-A5E0-B7E495B9C8AD}" presName="node" presStyleLbl="node1" presStyleIdx="2" presStyleCnt="4" custScaleX="62052" custScaleY="7984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E2A91C0-C645-4285-89DB-C7FD05D80965}" type="pres">
      <dgm:prSet presAssocID="{ECD74BC9-9DAA-4DF7-9536-0FC91530B03C}" presName="sibTrans" presStyleLbl="sibTrans2D1" presStyleIdx="2" presStyleCnt="3"/>
      <dgm:spPr/>
      <dgm:t>
        <a:bodyPr/>
        <a:lstStyle/>
        <a:p>
          <a:endParaRPr lang="en-CA"/>
        </a:p>
      </dgm:t>
    </dgm:pt>
    <dgm:pt modelId="{71A23976-068E-4F09-977F-566828AD4A01}" type="pres">
      <dgm:prSet presAssocID="{ECD74BC9-9DAA-4DF7-9536-0FC91530B03C}" presName="connectorText" presStyleLbl="sibTrans2D1" presStyleIdx="2" presStyleCnt="3"/>
      <dgm:spPr/>
      <dgm:t>
        <a:bodyPr/>
        <a:lstStyle/>
        <a:p>
          <a:endParaRPr lang="en-CA"/>
        </a:p>
      </dgm:t>
    </dgm:pt>
    <dgm:pt modelId="{26A751AF-AA42-498B-A519-5DC11439C8F9}" type="pres">
      <dgm:prSet presAssocID="{4C1074D6-5267-446E-985F-676D15450007}" presName="node" presStyleLbl="node1" presStyleIdx="3" presStyleCnt="4" custScaleX="66434" custScaleY="7237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CFA600C-E9B6-4C75-A0F7-D252679B8FC7}" type="presOf" srcId="{75EF2937-6B52-4219-B7E9-512289C5C2B4}" destId="{E56B4D8B-F8C9-43B0-B0C0-BA84F6960ADC}" srcOrd="1" destOrd="0" presId="urn:microsoft.com/office/officeart/2005/8/layout/process1"/>
    <dgm:cxn modelId="{477AEBA8-BAA7-4EC6-AF02-B54461CB3EE2}" type="presOf" srcId="{F51E2E51-A643-4AA7-A693-C55349D51C5C}" destId="{5AB2B9C1-C778-4A91-AC22-51A935EC5DC1}" srcOrd="0" destOrd="0" presId="urn:microsoft.com/office/officeart/2005/8/layout/process1"/>
    <dgm:cxn modelId="{147F5805-149C-462E-AFF3-3F230937702D}" type="presOf" srcId="{B61C6044-5710-4BF5-A04E-659D73E015F2}" destId="{04F3BD67-F391-4E24-BE57-D0DA7429A799}" srcOrd="0" destOrd="0" presId="urn:microsoft.com/office/officeart/2005/8/layout/process1"/>
    <dgm:cxn modelId="{ECDE4343-30A6-4459-81AC-636B1BA0F94F}" type="presOf" srcId="{ECD74BC9-9DAA-4DF7-9536-0FC91530B03C}" destId="{71A23976-068E-4F09-977F-566828AD4A01}" srcOrd="1" destOrd="0" presId="urn:microsoft.com/office/officeart/2005/8/layout/process1"/>
    <dgm:cxn modelId="{F84AB2A2-F785-4C34-979D-A162E6600009}" srcId="{E66A898C-4CE9-49DF-B988-E9A1714E83BE}" destId="{F51E2E51-A643-4AA7-A693-C55349D51C5C}" srcOrd="1" destOrd="0" parTransId="{7FA8B497-3CCC-4934-8412-D9A37A348068}" sibTransId="{75EF2937-6B52-4219-B7E9-512289C5C2B4}"/>
    <dgm:cxn modelId="{20DA0E1B-1FB1-42CF-A268-B5D603994D74}" type="presOf" srcId="{8207E0B4-9B63-4F44-A5E0-B7E495B9C8AD}" destId="{23171653-86AB-4211-8738-E8AED56311FF}" srcOrd="0" destOrd="0" presId="urn:microsoft.com/office/officeart/2005/8/layout/process1"/>
    <dgm:cxn modelId="{91835FC3-50C0-4037-B246-3EFBF4E7C93F}" srcId="{E66A898C-4CE9-49DF-B988-E9A1714E83BE}" destId="{4C1074D6-5267-446E-985F-676D15450007}" srcOrd="3" destOrd="0" parTransId="{EA166FC3-706B-440C-9579-E08212ACA993}" sibTransId="{773058B3-E1F1-47F1-B735-E94287F92710}"/>
    <dgm:cxn modelId="{B8FEBECF-BCE3-46CE-8D3C-9C9BAD0CF90F}" type="presOf" srcId="{141FE8A2-3A54-4331-B0E9-5DD957980DAD}" destId="{D04FABA3-F9DA-4976-A2EF-AEF335C7D55A}" srcOrd="0" destOrd="0" presId="urn:microsoft.com/office/officeart/2005/8/layout/process1"/>
    <dgm:cxn modelId="{AD5E50CF-34CA-43A7-BAFF-281E23647680}" type="presOf" srcId="{E66A898C-4CE9-49DF-B988-E9A1714E83BE}" destId="{0A7566AF-317E-41B3-9496-F117CB79D458}" srcOrd="0" destOrd="0" presId="urn:microsoft.com/office/officeart/2005/8/layout/process1"/>
    <dgm:cxn modelId="{DA31D4F1-A0CD-484E-8BAD-815EC95CA11F}" srcId="{E66A898C-4CE9-49DF-B988-E9A1714E83BE}" destId="{B61C6044-5710-4BF5-A04E-659D73E015F2}" srcOrd="0" destOrd="0" parTransId="{6C79A95C-9A94-431D-AE6C-C7C35585FEBD}" sibTransId="{141FE8A2-3A54-4331-B0E9-5DD957980DAD}"/>
    <dgm:cxn modelId="{F420C361-72C8-4BD8-AED0-D64FDE35AD41}" type="presOf" srcId="{4C1074D6-5267-446E-985F-676D15450007}" destId="{26A751AF-AA42-498B-A519-5DC11439C8F9}" srcOrd="0" destOrd="0" presId="urn:microsoft.com/office/officeart/2005/8/layout/process1"/>
    <dgm:cxn modelId="{6686DEF1-726E-4B84-A3DE-48E61F63AB59}" type="presOf" srcId="{141FE8A2-3A54-4331-B0E9-5DD957980DAD}" destId="{124DB312-D500-4551-829C-2EBAEFA9EAAB}" srcOrd="1" destOrd="0" presId="urn:microsoft.com/office/officeart/2005/8/layout/process1"/>
    <dgm:cxn modelId="{022E58AF-9983-4851-869A-E2EB15412A12}" type="presOf" srcId="{ECD74BC9-9DAA-4DF7-9536-0FC91530B03C}" destId="{6E2A91C0-C645-4285-89DB-C7FD05D80965}" srcOrd="0" destOrd="0" presId="urn:microsoft.com/office/officeart/2005/8/layout/process1"/>
    <dgm:cxn modelId="{759E5CB9-4F38-4678-B53E-C9047AC3F33A}" srcId="{E66A898C-4CE9-49DF-B988-E9A1714E83BE}" destId="{8207E0B4-9B63-4F44-A5E0-B7E495B9C8AD}" srcOrd="2" destOrd="0" parTransId="{E2ECCC25-2D7D-422F-845C-7153D1B7CBF4}" sibTransId="{ECD74BC9-9DAA-4DF7-9536-0FC91530B03C}"/>
    <dgm:cxn modelId="{40FC7ADB-3F32-4903-A897-E7B0C3D95DB3}" type="presOf" srcId="{75EF2937-6B52-4219-B7E9-512289C5C2B4}" destId="{6D9F332C-D07A-4DF1-AB97-456FEC34EDB9}" srcOrd="0" destOrd="0" presId="urn:microsoft.com/office/officeart/2005/8/layout/process1"/>
    <dgm:cxn modelId="{A5A69B3B-270C-4D44-94F9-49F74F8E8DCD}" type="presParOf" srcId="{0A7566AF-317E-41B3-9496-F117CB79D458}" destId="{04F3BD67-F391-4E24-BE57-D0DA7429A799}" srcOrd="0" destOrd="0" presId="urn:microsoft.com/office/officeart/2005/8/layout/process1"/>
    <dgm:cxn modelId="{15418C5D-7907-40F9-A875-5AA23992BDB5}" type="presParOf" srcId="{0A7566AF-317E-41B3-9496-F117CB79D458}" destId="{D04FABA3-F9DA-4976-A2EF-AEF335C7D55A}" srcOrd="1" destOrd="0" presId="urn:microsoft.com/office/officeart/2005/8/layout/process1"/>
    <dgm:cxn modelId="{27B1496E-FCF5-4A22-8BE4-B30429D851B7}" type="presParOf" srcId="{D04FABA3-F9DA-4976-A2EF-AEF335C7D55A}" destId="{124DB312-D500-4551-829C-2EBAEFA9EAAB}" srcOrd="0" destOrd="0" presId="urn:microsoft.com/office/officeart/2005/8/layout/process1"/>
    <dgm:cxn modelId="{1B2389C5-3EAB-4E50-AECC-476116E7534C}" type="presParOf" srcId="{0A7566AF-317E-41B3-9496-F117CB79D458}" destId="{5AB2B9C1-C778-4A91-AC22-51A935EC5DC1}" srcOrd="2" destOrd="0" presId="urn:microsoft.com/office/officeart/2005/8/layout/process1"/>
    <dgm:cxn modelId="{97234AF1-2AA5-43EC-BC9E-5B1E2C00D7F9}" type="presParOf" srcId="{0A7566AF-317E-41B3-9496-F117CB79D458}" destId="{6D9F332C-D07A-4DF1-AB97-456FEC34EDB9}" srcOrd="3" destOrd="0" presId="urn:microsoft.com/office/officeart/2005/8/layout/process1"/>
    <dgm:cxn modelId="{E0E451F0-39C2-4BD4-B2A4-FABE98440A45}" type="presParOf" srcId="{6D9F332C-D07A-4DF1-AB97-456FEC34EDB9}" destId="{E56B4D8B-F8C9-43B0-B0C0-BA84F6960ADC}" srcOrd="0" destOrd="0" presId="urn:microsoft.com/office/officeart/2005/8/layout/process1"/>
    <dgm:cxn modelId="{FE34E549-1731-45B1-9A01-3B96E79125B7}" type="presParOf" srcId="{0A7566AF-317E-41B3-9496-F117CB79D458}" destId="{23171653-86AB-4211-8738-E8AED56311FF}" srcOrd="4" destOrd="0" presId="urn:microsoft.com/office/officeart/2005/8/layout/process1"/>
    <dgm:cxn modelId="{FC91FAB9-D08D-4BDD-B574-35288C7070D4}" type="presParOf" srcId="{0A7566AF-317E-41B3-9496-F117CB79D458}" destId="{6E2A91C0-C645-4285-89DB-C7FD05D80965}" srcOrd="5" destOrd="0" presId="urn:microsoft.com/office/officeart/2005/8/layout/process1"/>
    <dgm:cxn modelId="{5D2C68B2-1A01-4525-AE01-90E9F136B4F6}" type="presParOf" srcId="{6E2A91C0-C645-4285-89DB-C7FD05D80965}" destId="{71A23976-068E-4F09-977F-566828AD4A01}" srcOrd="0" destOrd="0" presId="urn:microsoft.com/office/officeart/2005/8/layout/process1"/>
    <dgm:cxn modelId="{017882BA-B59B-4590-BF22-8BACA4E50A6A}" type="presParOf" srcId="{0A7566AF-317E-41B3-9496-F117CB79D458}" destId="{26A751AF-AA42-498B-A519-5DC11439C8F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CFFC-86A8-4BDD-9EFA-16CCAEFB5DDA}">
      <dsp:nvSpPr>
        <dsp:cNvPr id="0" name=""/>
        <dsp:cNvSpPr/>
      </dsp:nvSpPr>
      <dsp:spPr>
        <a:xfrm>
          <a:off x="3720" y="16859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SOME HISTORY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3989" y="1706243"/>
        <a:ext cx="1112879" cy="651512"/>
      </dsp:txXfrm>
    </dsp:sp>
    <dsp:sp modelId="{4D411D91-F470-45CD-9389-2B58866EBB98}">
      <dsp:nvSpPr>
        <dsp:cNvPr id="0" name=""/>
        <dsp:cNvSpPr/>
      </dsp:nvSpPr>
      <dsp:spPr>
        <a:xfrm>
          <a:off x="1272480" y="1888976"/>
          <a:ext cx="244524" cy="286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0" kern="1200"/>
        </a:p>
      </dsp:txBody>
      <dsp:txXfrm>
        <a:off x="1272480" y="1946185"/>
        <a:ext cx="171167" cy="171629"/>
      </dsp:txXfrm>
    </dsp:sp>
    <dsp:sp modelId="{198064EF-D8C6-4DF8-83DF-78A3C8B307E7}">
      <dsp:nvSpPr>
        <dsp:cNvPr id="0" name=""/>
        <dsp:cNvSpPr/>
      </dsp:nvSpPr>
      <dsp:spPr>
        <a:xfrm>
          <a:off x="1618505" y="16859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CHALLENGES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638774" y="1706243"/>
        <a:ext cx="1112879" cy="651512"/>
      </dsp:txXfrm>
    </dsp:sp>
    <dsp:sp modelId="{F858A932-2058-4A1A-B29A-2BE4E425AC3C}">
      <dsp:nvSpPr>
        <dsp:cNvPr id="0" name=""/>
        <dsp:cNvSpPr/>
      </dsp:nvSpPr>
      <dsp:spPr>
        <a:xfrm>
          <a:off x="2887265" y="1888976"/>
          <a:ext cx="244524" cy="286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0" kern="1200"/>
        </a:p>
      </dsp:txBody>
      <dsp:txXfrm>
        <a:off x="2887265" y="1946185"/>
        <a:ext cx="171167" cy="171629"/>
      </dsp:txXfrm>
    </dsp:sp>
    <dsp:sp modelId="{82F3BAF4-2C96-40FE-AC24-7BA714E1A712}">
      <dsp:nvSpPr>
        <dsp:cNvPr id="0" name=""/>
        <dsp:cNvSpPr/>
      </dsp:nvSpPr>
      <dsp:spPr>
        <a:xfrm>
          <a:off x="3233291" y="16859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DESIGN &amp; BUILD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253560" y="1706243"/>
        <a:ext cx="1112879" cy="651512"/>
      </dsp:txXfrm>
    </dsp:sp>
    <dsp:sp modelId="{2F417E63-AC7E-4B18-A307-3DF12AA75BC5}">
      <dsp:nvSpPr>
        <dsp:cNvPr id="0" name=""/>
        <dsp:cNvSpPr/>
      </dsp:nvSpPr>
      <dsp:spPr>
        <a:xfrm>
          <a:off x="4502050" y="1888976"/>
          <a:ext cx="244524" cy="286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0" kern="1200"/>
        </a:p>
      </dsp:txBody>
      <dsp:txXfrm>
        <a:off x="4502050" y="1946185"/>
        <a:ext cx="171167" cy="171629"/>
      </dsp:txXfrm>
    </dsp:sp>
    <dsp:sp modelId="{87F176A5-56E2-44CC-B552-76EB0F9AEBE6}">
      <dsp:nvSpPr>
        <dsp:cNvPr id="0" name=""/>
        <dsp:cNvSpPr/>
      </dsp:nvSpPr>
      <dsp:spPr>
        <a:xfrm>
          <a:off x="4848076" y="16859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SUCCESSES &amp; DIFFICULTIES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868345" y="1706243"/>
        <a:ext cx="1112879" cy="651512"/>
      </dsp:txXfrm>
    </dsp:sp>
    <dsp:sp modelId="{DB8B106A-FFA1-4846-B40C-0B74D6294524}">
      <dsp:nvSpPr>
        <dsp:cNvPr id="0" name=""/>
        <dsp:cNvSpPr/>
      </dsp:nvSpPr>
      <dsp:spPr>
        <a:xfrm>
          <a:off x="6116835" y="1888976"/>
          <a:ext cx="244524" cy="286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0" kern="1200"/>
        </a:p>
      </dsp:txBody>
      <dsp:txXfrm>
        <a:off x="6116835" y="1946185"/>
        <a:ext cx="171167" cy="171629"/>
      </dsp:txXfrm>
    </dsp:sp>
    <dsp:sp modelId="{8A37702C-BA49-400B-A328-FF762178C28C}">
      <dsp:nvSpPr>
        <dsp:cNvPr id="0" name=""/>
        <dsp:cNvSpPr/>
      </dsp:nvSpPr>
      <dsp:spPr>
        <a:xfrm>
          <a:off x="6462861" y="16859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WHAT’S NEXT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83130" y="1706243"/>
        <a:ext cx="1112879" cy="651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C89AE-A579-48F7-AA63-EF2797EEDE5D}">
      <dsp:nvSpPr>
        <dsp:cNvPr id="0" name=""/>
        <dsp:cNvSpPr/>
      </dsp:nvSpPr>
      <dsp:spPr>
        <a:xfrm>
          <a:off x="0" y="38389"/>
          <a:ext cx="1151700" cy="691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QUESTIONS</a:t>
          </a:r>
          <a:endParaRPr lang="en-CA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239" y="58628"/>
        <a:ext cx="1111222" cy="650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D108-2BDE-4B72-B819-119752564F6E}">
      <dsp:nvSpPr>
        <dsp:cNvPr id="0" name=""/>
        <dsp:cNvSpPr/>
      </dsp:nvSpPr>
      <dsp:spPr>
        <a:xfrm rot="5400000">
          <a:off x="3753961" y="-1459537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GIS launches GEOweb (geoweb.dnv.org)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P.I.E., Plans &amp; Drawings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2194560" y="138069"/>
        <a:ext cx="3863235" cy="706227"/>
      </dsp:txXfrm>
    </dsp:sp>
    <dsp:sp modelId="{3725D1B3-BBD9-4123-8102-BDAEABBFED1B}">
      <dsp:nvSpPr>
        <dsp:cNvPr id="0" name=""/>
        <dsp:cNvSpPr/>
      </dsp:nvSpPr>
      <dsp:spPr>
        <a:xfrm>
          <a:off x="0" y="2033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2001</a:t>
          </a:r>
          <a:b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250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ArcIMS</a:t>
          </a:r>
          <a:endParaRPr lang="en-CA" sz="2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756" y="49789"/>
        <a:ext cx="2099048" cy="882784"/>
      </dsp:txXfrm>
    </dsp:sp>
    <dsp:sp modelId="{E95DA9E4-4D68-4E58-9BEB-6901C4064581}">
      <dsp:nvSpPr>
        <dsp:cNvPr id="0" name=""/>
        <dsp:cNvSpPr/>
      </dsp:nvSpPr>
      <dsp:spPr>
        <a:xfrm rot="5400000">
          <a:off x="3753961" y="-432325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New web mapping paradigm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GEOweb rebuild, launch of five specialized apps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Open Data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2194560" y="1165281"/>
        <a:ext cx="3863235" cy="706227"/>
      </dsp:txXfrm>
    </dsp:sp>
    <dsp:sp modelId="{1DDA9100-510F-4350-8CEA-39BC717A2166}">
      <dsp:nvSpPr>
        <dsp:cNvPr id="0" name=""/>
        <dsp:cNvSpPr/>
      </dsp:nvSpPr>
      <dsp:spPr>
        <a:xfrm>
          <a:off x="0" y="1029245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2009</a:t>
          </a:r>
          <a:b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Flex/Flash</a:t>
          </a:r>
        </a:p>
      </dsp:txBody>
      <dsp:txXfrm>
        <a:off x="47756" y="1077001"/>
        <a:ext cx="2099048" cy="882784"/>
      </dsp:txXfrm>
    </dsp:sp>
    <dsp:sp modelId="{40390F0B-21C1-4767-B61B-242BCA5FBA20}">
      <dsp:nvSpPr>
        <dsp:cNvPr id="0" name=""/>
        <dsp:cNvSpPr/>
      </dsp:nvSpPr>
      <dsp:spPr>
        <a:xfrm rot="5400000">
          <a:off x="3753961" y="594885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Dedicated GIS Application Developers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Backend updates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Launch of GEOtools (internal)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2194560" y="2192492"/>
        <a:ext cx="3863235" cy="706227"/>
      </dsp:txXfrm>
    </dsp:sp>
    <dsp:sp modelId="{618027C1-AFCE-403B-9940-3C3F1CF31A8B}">
      <dsp:nvSpPr>
        <dsp:cNvPr id="0" name=""/>
        <dsp:cNvSpPr/>
      </dsp:nvSpPr>
      <dsp:spPr>
        <a:xfrm>
          <a:off x="0" y="2056457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2011</a:t>
          </a:r>
          <a:b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Flex/Flash v2</a:t>
          </a:r>
          <a:endParaRPr lang="en-CA" sz="2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756" y="2104213"/>
        <a:ext cx="2099048" cy="882784"/>
      </dsp:txXfrm>
    </dsp:sp>
    <dsp:sp modelId="{07D71F4B-4C56-4151-BA26-1F3B9E82DA88}">
      <dsp:nvSpPr>
        <dsp:cNvPr id="0" name=""/>
        <dsp:cNvSpPr/>
      </dsp:nvSpPr>
      <dsp:spPr>
        <a:xfrm rot="5400000">
          <a:off x="3753961" y="1622097"/>
          <a:ext cx="78263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GIS awareness is ubiquitous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Need for mobile support, a better experience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Mature technology</a:t>
          </a:r>
          <a:endParaRPr lang="en-CA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2194560" y="3219704"/>
        <a:ext cx="3863235" cy="706227"/>
      </dsp:txXfrm>
    </dsp:sp>
    <dsp:sp modelId="{D8558318-1523-4499-AF67-CBC46C9F7405}">
      <dsp:nvSpPr>
        <dsp:cNvPr id="0" name=""/>
        <dsp:cNvSpPr/>
      </dsp:nvSpPr>
      <dsp:spPr>
        <a:xfrm>
          <a:off x="0" y="3083669"/>
          <a:ext cx="219456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2014</a:t>
          </a:r>
          <a:b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2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HTML5</a:t>
          </a:r>
        </a:p>
      </dsp:txBody>
      <dsp:txXfrm>
        <a:off x="47756" y="3131425"/>
        <a:ext cx="2099048" cy="882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BD67-F391-4E24-BE57-D0DA7429A799}">
      <dsp:nvSpPr>
        <dsp:cNvPr id="0" name=""/>
        <dsp:cNvSpPr/>
      </dsp:nvSpPr>
      <dsp:spPr>
        <a:xfrm>
          <a:off x="6036" y="1008797"/>
          <a:ext cx="1522835" cy="2037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PRODUCT BACKLOG</a:t>
          </a:r>
          <a:endParaRPr lang="en-CA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638" y="1053399"/>
        <a:ext cx="1433631" cy="1948789"/>
      </dsp:txXfrm>
    </dsp:sp>
    <dsp:sp modelId="{D04FABA3-F9DA-4976-A2EF-AEF335C7D55A}">
      <dsp:nvSpPr>
        <dsp:cNvPr id="0" name=""/>
        <dsp:cNvSpPr/>
      </dsp:nvSpPr>
      <dsp:spPr>
        <a:xfrm rot="6305">
          <a:off x="1735331" y="1773959"/>
          <a:ext cx="437697" cy="51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35331" y="1876244"/>
        <a:ext cx="306388" cy="307213"/>
      </dsp:txXfrm>
    </dsp:sp>
    <dsp:sp modelId="{5AB2B9C1-C778-4A91-AC22-51A935EC5DC1}">
      <dsp:nvSpPr>
        <dsp:cNvPr id="0" name=""/>
        <dsp:cNvSpPr/>
      </dsp:nvSpPr>
      <dsp:spPr>
        <a:xfrm>
          <a:off x="2354715" y="1481474"/>
          <a:ext cx="1412027" cy="1101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SPRINT</a:t>
          </a:r>
          <a:br>
            <a:rPr lang="en-US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BACKLOG</a:t>
          </a:r>
          <a:endParaRPr lang="en-CA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386964" y="1513723"/>
        <a:ext cx="1347529" cy="1036553"/>
      </dsp:txXfrm>
    </dsp:sp>
    <dsp:sp modelId="{6D9F332C-D07A-4DF1-AB97-456FEC34EDB9}">
      <dsp:nvSpPr>
        <dsp:cNvPr id="0" name=""/>
        <dsp:cNvSpPr/>
      </dsp:nvSpPr>
      <dsp:spPr>
        <a:xfrm>
          <a:off x="3973203" y="1775988"/>
          <a:ext cx="437697" cy="51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>
        <a:off x="3973203" y="1878393"/>
        <a:ext cx="306388" cy="307213"/>
      </dsp:txXfrm>
    </dsp:sp>
    <dsp:sp modelId="{23171653-86AB-4211-8738-E8AED56311FF}">
      <dsp:nvSpPr>
        <dsp:cNvPr id="0" name=""/>
        <dsp:cNvSpPr/>
      </dsp:nvSpPr>
      <dsp:spPr>
        <a:xfrm>
          <a:off x="4592586" y="1473848"/>
          <a:ext cx="1281131" cy="1116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CODE AND TEST</a:t>
          </a:r>
          <a:endParaRPr lang="en-CA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625281" y="1506543"/>
        <a:ext cx="1215741" cy="1050912"/>
      </dsp:txXfrm>
    </dsp:sp>
    <dsp:sp modelId="{6E2A91C0-C645-4285-89DB-C7FD05D80965}">
      <dsp:nvSpPr>
        <dsp:cNvPr id="0" name=""/>
        <dsp:cNvSpPr/>
      </dsp:nvSpPr>
      <dsp:spPr>
        <a:xfrm>
          <a:off x="6080178" y="1775988"/>
          <a:ext cx="437697" cy="512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080178" y="1878393"/>
        <a:ext cx="306388" cy="307213"/>
      </dsp:txXfrm>
    </dsp:sp>
    <dsp:sp modelId="{26A751AF-AA42-498B-A519-5DC11439C8F9}">
      <dsp:nvSpPr>
        <dsp:cNvPr id="0" name=""/>
        <dsp:cNvSpPr/>
      </dsp:nvSpPr>
      <dsp:spPr>
        <a:xfrm>
          <a:off x="6699561" y="1526080"/>
          <a:ext cx="1371602" cy="1011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RELEASE PRODUCT INCREMENT</a:t>
          </a:r>
          <a:endParaRPr lang="en-CA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729197" y="1555716"/>
        <a:ext cx="1312330" cy="95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8A84-D6AF-4607-B3E0-9C7CABFF1901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3D257-FB6D-4031-8EEC-9C4DCAB580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6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3D257-FB6D-4031-8EEC-9C4DCAB58084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16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17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83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21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17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1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09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24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40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77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90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400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95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104B-7082-4075-AB93-0BE3F187ACB9}" type="datetimeFigureOut">
              <a:rPr lang="en-CA" smtClean="0"/>
              <a:t>04/11/2014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www.geoweb.dnv.org/properties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1907A-A3FC-4B49-887A-53D67431C993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0"/>
            <a:ext cx="9144000" cy="252377"/>
          </a:xfrm>
          <a:prstGeom prst="rect">
            <a:avLst/>
          </a:prstGeom>
          <a:solidFill>
            <a:srgbClr val="EFEFEF"/>
          </a:solidFill>
        </p:spPr>
        <p:txBody>
          <a:bodyPr wrap="square" tIns="64008" bIns="64008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OF NORTH VANCOUVER</a:t>
            </a:r>
            <a:endParaRPr lang="en-CA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>
          <a:xfrm>
            <a:off x="-27432" y="256032"/>
            <a:ext cx="9171432" cy="411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smtClean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</a:rPr>
              <a:t>         GEO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Swis721 Cn BT" panose="020B0506020202030204" pitchFamily="34" charset="0"/>
              </a:rPr>
              <a:t>web</a:t>
            </a:r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Swis721 Cn BT" panose="020B0506020202030204" pitchFamily="34" charset="0"/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Swis721 Cn BT" panose="020B0506020202030204" pitchFamily="34" charset="0"/>
              </a:rPr>
              <a:t>PROPERTY VIEWER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406400" cy="304800"/>
          </a:xfrm>
          <a:prstGeom prst="rect">
            <a:avLst/>
          </a:prstGeom>
          <a:noFill/>
        </p:spPr>
      </p:pic>
      <p:sp>
        <p:nvSpPr>
          <p:cNvPr id="14" name="Title 3"/>
          <p:cNvSpPr txBox="1">
            <a:spLocks/>
          </p:cNvSpPr>
          <p:nvPr userDrawn="1"/>
        </p:nvSpPr>
        <p:spPr>
          <a:xfrm>
            <a:off x="7086600" y="256032"/>
            <a:ext cx="2057400" cy="411162"/>
          </a:xfrm>
          <a:prstGeom prst="rect">
            <a:avLst/>
          </a:prstGeom>
          <a:ln w="3175">
            <a:noFill/>
          </a:ln>
        </p:spPr>
        <p:txBody>
          <a:bodyPr vert="horz" lIns="91440" tIns="128016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wis721 Cn BT" panose="020B0506020202030204" pitchFamily="34" charset="0"/>
              </a:rPr>
              <a:t>DESIGNING FOR SIMPLICITY</a:t>
            </a:r>
            <a:endParaRPr lang="en-CA" sz="1200" dirty="0">
              <a:solidFill>
                <a:schemeClr val="tx1">
                  <a:lumMod val="50000"/>
                  <a:lumOff val="50000"/>
                </a:schemeClr>
              </a:solidFill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5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12" Type="http://schemas.openxmlformats.org/officeDocument/2006/relationships/image" Target="../media/image5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12" Type="http://schemas.openxmlformats.org/officeDocument/2006/relationships/image" Target="../media/image5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wis721 Cn BT" panose="020B0506020202030204" pitchFamily="34" charset="0"/>
              </a:rPr>
              <a:t>GEOweb PROPERTY VIEWER</a:t>
            </a:r>
            <a:endParaRPr lang="en-CA" dirty="0">
              <a:latin typeface="Swis721 Cn BT" panose="020B0506020202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Swis721 Cn BT" panose="020B0506020202030204" pitchFamily="34" charset="0"/>
              </a:rPr>
              <a:t>DESIGNING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19720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Device Agnostic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and Concise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property-related info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to maintain, scalable, future proof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352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USABILITY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167" y="1867388"/>
            <a:ext cx="8763000" cy="4419600"/>
            <a:chOff x="152400" y="2133600"/>
            <a:chExt cx="8763000" cy="4419600"/>
          </a:xfrm>
        </p:grpSpPr>
        <p:sp>
          <p:nvSpPr>
            <p:cNvPr id="4" name="Rectangle 3"/>
            <p:cNvSpPr/>
            <p:nvPr/>
          </p:nvSpPr>
          <p:spPr>
            <a:xfrm>
              <a:off x="152400" y="2133600"/>
              <a:ext cx="8763000" cy="44196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8600" y="2307336"/>
              <a:ext cx="8534401" cy="1341120"/>
              <a:chOff x="209550" y="2459736"/>
              <a:chExt cx="8534401" cy="1341120"/>
            </a:xfrm>
          </p:grpSpPr>
          <p:pic>
            <p:nvPicPr>
              <p:cNvPr id="1026" name="Picture 2" descr="smartphone screen sizes from 4 to 5.5 inche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550" y="2514600"/>
                <a:ext cx="2857500" cy="1285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tablet screen sizes from 7 to 10.1 inch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7051" y="2459736"/>
                <a:ext cx="2514600" cy="1341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onvertible tablet/laptop devices ranging from 11.6 to 13.3 inch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601" y="2579433"/>
                <a:ext cx="3181350" cy="1219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114800"/>
              <a:ext cx="2362200" cy="221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multi device touch optimized navigat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305788"/>
              <a:ext cx="57150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791200" y="6009989"/>
            <a:ext cx="3171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LUKEW Ideation + </a:t>
            </a:r>
            <a:r>
              <a:rPr lang="en-CA" sz="1100" dirty="0" smtClean="0">
                <a:solidFill>
                  <a:schemeClr val="bg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Design  |  www.lukew.com</a:t>
            </a:r>
            <a:endParaRPr lang="en-CA" sz="1100" dirty="0">
              <a:solidFill>
                <a:schemeClr val="bg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USABILITY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752600"/>
            <a:ext cx="8534400" cy="4114800"/>
            <a:chOff x="304800" y="1752600"/>
            <a:chExt cx="8534400" cy="4114800"/>
          </a:xfrm>
        </p:grpSpPr>
        <p:sp>
          <p:nvSpPr>
            <p:cNvPr id="5" name="Rectangle 4"/>
            <p:cNvSpPr/>
            <p:nvPr/>
          </p:nvSpPr>
          <p:spPr>
            <a:xfrm>
              <a:off x="304800" y="1752600"/>
              <a:ext cx="8534400" cy="4114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050" name="Picture 2" descr="http://media.bestofmicro.com/V/R/461223/original/fit_hero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05000"/>
              <a:ext cx="8181472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74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USABILITY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6009989"/>
            <a:ext cx="3171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LUKEW Ideation + </a:t>
            </a:r>
            <a:r>
              <a:rPr lang="en-CA" sz="1100" dirty="0" smtClean="0">
                <a:solidFill>
                  <a:schemeClr val="bg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Design  |  www.lukew.com</a:t>
            </a:r>
            <a:endParaRPr lang="en-CA" sz="1100" dirty="0">
              <a:solidFill>
                <a:schemeClr val="bg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3074" name="Picture 2" descr="http://tctechcrunch2011.files.wordpress.com/2014/06/jason-jones-e1402702502127.jpg?w=7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83" y="1981476"/>
            <a:ext cx="5715000" cy="42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USABILITY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Conway’s Law</a:t>
            </a:r>
          </a:p>
          <a:p>
            <a:endParaRPr lang="en-US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“Organizations 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which design systems ... are constrained to produce designs which are copies of the communication structures of these </a:t>
            </a: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organizations.”</a:t>
            </a: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					        — M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</a:t>
            </a: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Conway, 1968</a:t>
            </a:r>
            <a:endParaRPr lang="en-US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USABILITY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Conway’s Law</a:t>
            </a:r>
          </a:p>
          <a:p>
            <a:endParaRPr lang="en-US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“Organizations 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which design systems ... are constrained to produce designs which are copies of the communication structures of these </a:t>
            </a: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organizations.”</a:t>
            </a: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					        — M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</a:t>
            </a: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Conway, 1968</a:t>
            </a:r>
            <a:endParaRPr lang="en-US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2966"/>
            <a:ext cx="932738" cy="271826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8" y="3652966"/>
            <a:ext cx="1257300" cy="20955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810000"/>
            <a:ext cx="2400300" cy="36195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18" y="4343400"/>
            <a:ext cx="3194063" cy="20661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USABILITY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Conway’s Law</a:t>
            </a:r>
          </a:p>
          <a:p>
            <a:endParaRPr lang="en-US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“Organizations 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which design systems ... are constrained to produce designs which are copies of the communication structures of these </a:t>
            </a: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organizations.”</a:t>
            </a: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					        — M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</a:t>
            </a: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Conway, 1968</a:t>
            </a:r>
            <a:endParaRPr lang="en-US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2966"/>
            <a:ext cx="932738" cy="271826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8" y="3652966"/>
            <a:ext cx="1257300" cy="20955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810000"/>
            <a:ext cx="2400300" cy="36195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18" y="4343400"/>
            <a:ext cx="3194063" cy="20661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35" y="5376487"/>
            <a:ext cx="866775" cy="11715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5431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ONE – CONTENT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24" y="2409825"/>
            <a:ext cx="442055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221163"/>
          </a:xfrm>
        </p:spPr>
        <p:txBody>
          <a:bodyPr/>
          <a:lstStyle/>
          <a:p>
            <a:r>
              <a:rPr lang="en-US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starting from scratch</a:t>
            </a:r>
          </a:p>
          <a:p>
            <a:r>
              <a:rPr lang="en-US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5+ years of user metrics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Basemaps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Layers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Methods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5431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ONE – CONTENT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379811"/>
              </p:ext>
            </p:extLst>
          </p:nvPr>
        </p:nvGraphicFramePr>
        <p:xfrm>
          <a:off x="1143000" y="2362200"/>
          <a:ext cx="651430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165431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ONE – CONTENT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www.geoweb.dnv.org/properties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32819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9028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97832"/>
              </p:ext>
            </p:extLst>
          </p:nvPr>
        </p:nvGraphicFramePr>
        <p:xfrm>
          <a:off x="1143000" y="2362200"/>
          <a:ext cx="651430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057400" y="3048000"/>
            <a:ext cx="2743200" cy="2057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276600" y="327516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Popular!</a:t>
            </a:r>
            <a:b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these!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40018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Ditch these.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65431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ONE – CONTENT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562600" y="40018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Ditch these.</a:t>
            </a:r>
            <a:endParaRPr lang="en-CA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153646"/>
              </p:ext>
            </p:extLst>
          </p:nvPr>
        </p:nvGraphicFramePr>
        <p:xfrm>
          <a:off x="1143000" y="2362200"/>
          <a:ext cx="651430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057400" y="3048000"/>
            <a:ext cx="2743200" cy="2057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53000" y="3873260"/>
            <a:ext cx="685800" cy="762000"/>
          </a:xfrm>
          <a:prstGeom prst="straightConnector1">
            <a:avLst/>
          </a:prstGeom>
          <a:ln w="31750">
            <a:solidFill>
              <a:srgbClr val="246A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32408" y="3890513"/>
            <a:ext cx="258792" cy="822219"/>
          </a:xfrm>
          <a:prstGeom prst="straightConnector1">
            <a:avLst/>
          </a:prstGeom>
          <a:ln w="31750">
            <a:solidFill>
              <a:srgbClr val="246A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65808" y="3890513"/>
            <a:ext cx="0" cy="822219"/>
          </a:xfrm>
          <a:prstGeom prst="straightConnector1">
            <a:avLst/>
          </a:prstGeom>
          <a:ln w="31750">
            <a:solidFill>
              <a:srgbClr val="246A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18208" y="3890513"/>
            <a:ext cx="122926" cy="822219"/>
          </a:xfrm>
          <a:prstGeom prst="straightConnector1">
            <a:avLst/>
          </a:prstGeom>
          <a:ln w="31750">
            <a:solidFill>
              <a:srgbClr val="246A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35211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Basemap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6600" y="327516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Popular!</a:t>
            </a:r>
            <a:b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these!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165431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ONE – CONTENT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221163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the content &amp; look of our maps</a:t>
            </a:r>
            <a:endParaRPr lang="en-CA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symbology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typography, better labelling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TWO - MAPS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22116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the content &amp; look of our maps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symbology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typography, better labelling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TWO - MAPS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4" y="4419600"/>
            <a:ext cx="1911757" cy="193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22116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the content &amp; look of our maps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symbology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typography, better labelling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TWO - MAPS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4" y="4419600"/>
            <a:ext cx="1911757" cy="193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04" y="4417541"/>
            <a:ext cx="2008716" cy="19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22116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the content &amp; look of our maps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symbology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typography, better labelling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TWO - MAPS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5404" y="4417541"/>
            <a:ext cx="6473192" cy="1938170"/>
            <a:chOff x="990600" y="4417541"/>
            <a:chExt cx="6473192" cy="19381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419600"/>
              <a:ext cx="1911757" cy="193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419600"/>
              <a:ext cx="1977392" cy="193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417541"/>
              <a:ext cx="2008716" cy="1938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55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TWO - MAPS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7" y="2444578"/>
            <a:ext cx="2286000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2286000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15746"/>
            <a:ext cx="2286000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286000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221163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Developer, three months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Client-side only; Server is all good 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 APIs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THREE – TECH RESEARCH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well supported libraries:</a:t>
            </a:r>
          </a:p>
          <a:p>
            <a:pPr marL="0" indent="0"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11618" y="3233678"/>
            <a:ext cx="3920765" cy="2862322"/>
            <a:chOff x="2611618" y="2971800"/>
            <a:chExt cx="3920765" cy="2862322"/>
          </a:xfrm>
        </p:grpSpPr>
        <p:sp>
          <p:nvSpPr>
            <p:cNvPr id="10" name="TextBox 9"/>
            <p:cNvSpPr txBox="1"/>
            <p:nvPr/>
          </p:nvSpPr>
          <p:spPr>
            <a:xfrm>
              <a:off x="2611618" y="2971800"/>
              <a:ext cx="39207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Map Engines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  <a:r>
                <a:rPr lang="en-US" sz="28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Esri</a:t>
              </a: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Javascript</a:t>
              </a: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API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Leaflet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  <a:r>
                <a:rPr lang="en-US" sz="28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Mapbox</a:t>
              </a:r>
              <a:endPara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  <a:r>
                <a:rPr lang="en-US" sz="280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OpenLayers</a:t>
              </a:r>
              <a:endPara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9" name="Picture 10" descr="http://openlayers.org/assets/theme/img/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134" y="5381994"/>
              <a:ext cx="3810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402" y="4772395"/>
              <a:ext cx="426464" cy="457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035" y="3553195"/>
              <a:ext cx="441199" cy="448057"/>
            </a:xfrm>
            <a:prstGeom prst="rect">
              <a:avLst/>
            </a:prstGeom>
          </p:spPr>
        </p:pic>
        <p:pic>
          <p:nvPicPr>
            <p:cNvPr id="5124" name="Picture 4" descr="https://camo.githubusercontent.com/f51f518aa896d3d6d541bcb03a84973e3379a409/68747470733a2f2f662e636c6f75642e6769746875622e636f6d2f6173736574732f3439363235352f313735383139332f63313231376535342d363638622d313165332d383138342d6132313265663865666337362e706e6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4"/>
            <a:stretch/>
          </p:blipFill>
          <p:spPr bwMode="auto">
            <a:xfrm>
              <a:off x="2737564" y="4162795"/>
              <a:ext cx="486140" cy="44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–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 RESEARCH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well supported libraries:</a:t>
            </a:r>
          </a:p>
          <a:p>
            <a:pPr marL="0" indent="0"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618" y="3233678"/>
            <a:ext cx="3920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 Engines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Esri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API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Leaflet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Mapbox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OpenLayers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4" name="Picture 4" descr="https://camo.githubusercontent.com/f51f518aa896d3d6d541bcb03a84973e3379a409/68747470733a2f2f662e636c6f75642e6769746875622e636f6d2f6173736574732f3439363235352f313735383139332f63313231376535342d363638622d313165332d383138342d6132313265663865666337362e706e6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4"/>
          <a:stretch/>
        </p:blipFill>
        <p:spPr bwMode="auto">
          <a:xfrm>
            <a:off x="2737564" y="4424673"/>
            <a:ext cx="486140" cy="4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–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 RESEARCH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815073"/>
            <a:ext cx="457200" cy="448057"/>
          </a:xfrm>
          <a:prstGeom prst="rect">
            <a:avLst/>
          </a:prstGeom>
          <a:blipFill>
            <a:blip r:embed="rId3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771152" y="5029200"/>
            <a:ext cx="418964" cy="457200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786246" y="5638800"/>
            <a:ext cx="388776" cy="381001"/>
          </a:xfrm>
          <a:prstGeom prst="rect">
            <a:avLst/>
          </a:prstGeom>
          <a:blipFill>
            <a:blip r:embed="rId5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Very successful development process</a:t>
            </a: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Very successful beta application</a:t>
            </a:r>
            <a:endParaRPr lang="en-US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Lightweight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Mobile friendly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Single code base</a:t>
            </a: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Confidence for future development</a:t>
            </a:r>
            <a:endParaRPr lang="en-CA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well supported libraries:</a:t>
            </a:r>
          </a:p>
          <a:p>
            <a:pPr marL="0" indent="0"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2200" y="3285798"/>
            <a:ext cx="4209746" cy="2200602"/>
            <a:chOff x="2790825" y="2984718"/>
            <a:chExt cx="4209746" cy="2200602"/>
          </a:xfrm>
        </p:grpSpPr>
        <p:sp>
          <p:nvSpPr>
            <p:cNvPr id="11" name="TextBox 10"/>
            <p:cNvSpPr txBox="1"/>
            <p:nvPr/>
          </p:nvSpPr>
          <p:spPr>
            <a:xfrm>
              <a:off x="3089635" y="2984718"/>
              <a:ext cx="3910936" cy="2200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HTML5 Frameworks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Bootstrap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Foundation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Boilerplate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052" y="3581400"/>
              <a:ext cx="452548" cy="43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 descr="http://foundation.zurb.com/assets/img/offcanvas/zurb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825" y="4291976"/>
              <a:ext cx="866775" cy="1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://www.concrete5.org/files/9213/1737/5863/theme_blank_html5_boilerplate_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212" y="4672013"/>
              <a:ext cx="433387" cy="43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–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 RESEARCH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well supported libraries:</a:t>
            </a:r>
          </a:p>
          <a:p>
            <a:pPr marL="0" indent="0"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1010" y="3285798"/>
            <a:ext cx="391093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HTML5 Frameworks</a:t>
            </a:r>
          </a:p>
          <a:p>
            <a:pPr>
              <a:spcAft>
                <a:spcPts val="1000"/>
              </a:spcAft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Bootstrap</a:t>
            </a:r>
          </a:p>
          <a:p>
            <a:pPr>
              <a:spcAft>
                <a:spcPts val="1000"/>
              </a:spcAft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</a:p>
          <a:p>
            <a:pPr>
              <a:spcAft>
                <a:spcPts val="1000"/>
              </a:spcAft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Boilerplate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27" y="3882480"/>
            <a:ext cx="452548" cy="4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–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 RESEARCH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6427" y="4973093"/>
            <a:ext cx="457200" cy="448057"/>
          </a:xfrm>
          <a:prstGeom prst="rect">
            <a:avLst/>
          </a:prstGeom>
          <a:blipFill>
            <a:blip r:embed="rId3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360295" y="4590288"/>
            <a:ext cx="868680" cy="146304"/>
          </a:xfrm>
          <a:prstGeom prst="rect">
            <a:avLst/>
          </a:prstGeom>
          <a:blipFill>
            <a:blip r:embed="rId4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2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well supported libraries:</a:t>
            </a:r>
          </a:p>
          <a:p>
            <a:pPr marL="0" indent="0"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7000" y="3276600"/>
            <a:ext cx="4114800" cy="2759730"/>
            <a:chOff x="3124200" y="2984718"/>
            <a:chExt cx="4114800" cy="2759730"/>
          </a:xfrm>
        </p:grpSpPr>
        <p:sp>
          <p:nvSpPr>
            <p:cNvPr id="12" name="TextBox 11"/>
            <p:cNvSpPr txBox="1"/>
            <p:nvPr/>
          </p:nvSpPr>
          <p:spPr>
            <a:xfrm>
              <a:off x="3124200" y="2984718"/>
              <a:ext cx="4114800" cy="275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Javascript</a:t>
              </a: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Architecture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Ember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Backbone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Angular JS</a:t>
              </a:r>
              <a:endPara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CA" sz="2800" dirty="0"/>
            </a:p>
          </p:txBody>
        </p:sp>
        <p:pic>
          <p:nvPicPr>
            <p:cNvPr id="7170" name="Picture 2" descr="http://upload.wikimedia.org/wikipedia/en/6/69/Ember.js_Logo_and_Masco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262" y="3503081"/>
              <a:ext cx="589819" cy="560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www.codeforest.net/wp-content/uploads/2013/05/backb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478" y="4136535"/>
              <a:ext cx="433387" cy="43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maffrigby.com/wp-content/uploads/2014/07/angularjs-logo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332" y="4646122"/>
              <a:ext cx="611678" cy="6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–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 RESEARCH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well supported libraries:</a:t>
            </a:r>
          </a:p>
          <a:p>
            <a:pPr marL="0" indent="0"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7000" y="3276600"/>
            <a:ext cx="4114800" cy="2759730"/>
            <a:chOff x="3124200" y="2984718"/>
            <a:chExt cx="4114800" cy="2759730"/>
          </a:xfrm>
        </p:grpSpPr>
        <p:sp>
          <p:nvSpPr>
            <p:cNvPr id="12" name="TextBox 11"/>
            <p:cNvSpPr txBox="1"/>
            <p:nvPr/>
          </p:nvSpPr>
          <p:spPr>
            <a:xfrm>
              <a:off x="3124200" y="2984718"/>
              <a:ext cx="4114800" cy="275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Javascript</a:t>
              </a: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Architecture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Ember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Backbone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Angular JS</a:t>
              </a:r>
              <a:endPara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CA" sz="2800" dirty="0"/>
            </a:p>
          </p:txBody>
        </p:sp>
        <p:pic>
          <p:nvPicPr>
            <p:cNvPr id="7170" name="Picture 2" descr="http://upload.wikimedia.org/wikipedia/en/6/69/Ember.js_Logo_and_Masco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262" y="3503081"/>
              <a:ext cx="589819" cy="560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www.codeforest.net/wp-content/uploads/2013/05/backb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478" y="4136535"/>
              <a:ext cx="433387" cy="43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maffrigby.com/wp-content/uploads/2014/07/angularjs-logo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332" y="4646122"/>
              <a:ext cx="611678" cy="6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–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 RESEARCH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://emberjs.com/images/about/yaho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3877290"/>
            <a:ext cx="807454" cy="3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mberjs.com/images/about/squa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90" y="3830039"/>
            <a:ext cx="1000128" cy="4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mberjs.com/images/about/group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34712"/>
            <a:ext cx="990600" cy="4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.businessinsider.com/image/53e509d16da811cb14c7f9b5/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00208"/>
            <a:ext cx="776541" cy="2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upload.wikimedia.org/wikipedia/commons/9/94/Pinterest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40793"/>
            <a:ext cx="914400" cy="2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upload.wikimedia.org/wikipedia/commons/thumb/a/a6/Logo_NIKE.svg/2000px-Logo_NIKE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17" y="5082558"/>
            <a:ext cx="698448" cy="2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upload.wikimedia.org/wikipedia/commons/thumb/d/de/HBO_logo.svg/2000px-HBO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78482"/>
            <a:ext cx="619437" cy="2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seomofo.com/downloads/new-google-logo-knockof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78" y="5003695"/>
            <a:ext cx="1235044" cy="48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well supported libraries: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165431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–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 RESEARCH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7000" y="3276600"/>
            <a:ext cx="4114800" cy="2759730"/>
            <a:chOff x="2514600" y="3276600"/>
            <a:chExt cx="4114800" cy="2759730"/>
          </a:xfrm>
        </p:grpSpPr>
        <p:sp>
          <p:nvSpPr>
            <p:cNvPr id="12" name="TextBox 11"/>
            <p:cNvSpPr txBox="1"/>
            <p:nvPr/>
          </p:nvSpPr>
          <p:spPr>
            <a:xfrm>
              <a:off x="2514600" y="3276600"/>
              <a:ext cx="4114800" cy="275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Javascript</a:t>
              </a: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Architecture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  <a:r>
                <a:rPr lang="en-US" sz="2800" dirty="0" smtClean="0">
                  <a:solidFill>
                    <a:schemeClr val="bg1">
                      <a:lumMod val="8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Ember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  <a:r>
                <a:rPr lang="en-US" sz="2800" dirty="0" smtClean="0">
                  <a:solidFill>
                    <a:schemeClr val="bg1">
                      <a:lumMod val="8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Backbone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Angular JS</a:t>
              </a:r>
              <a:endPara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CA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51760" y="4441581"/>
              <a:ext cx="429768" cy="429768"/>
            </a:xfrm>
            <a:prstGeom prst="rect">
              <a:avLst/>
            </a:prstGeom>
            <a:blipFill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174" name="Picture 6" descr="http://maffrigby.com/wp-content/uploads/2014/07/angularjs-logo-tran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732" y="4938004"/>
              <a:ext cx="611678" cy="6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569464" y="3794760"/>
              <a:ext cx="594360" cy="557784"/>
            </a:xfrm>
            <a:prstGeom prst="rect">
              <a:avLst/>
            </a:prstGeom>
            <a:blipFill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058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48400" y="2667000"/>
            <a:ext cx="2438400" cy="1641475"/>
            <a:chOff x="4495800" y="3013550"/>
            <a:chExt cx="2438400" cy="1641475"/>
          </a:xfrm>
        </p:grpSpPr>
        <p:sp>
          <p:nvSpPr>
            <p:cNvPr id="12" name="TextBox 11"/>
            <p:cNvSpPr txBox="1"/>
            <p:nvPr/>
          </p:nvSpPr>
          <p:spPr>
            <a:xfrm>
              <a:off x="4495800" y="3013550"/>
              <a:ext cx="2438400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Javascript</a:t>
              </a:r>
              <a:endParaRPr lang="en-US" sz="2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Angular JS</a:t>
              </a:r>
              <a:endPara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CA" sz="2800" dirty="0"/>
            </a:p>
          </p:txBody>
        </p:sp>
        <p:pic>
          <p:nvPicPr>
            <p:cNvPr id="7174" name="Picture 6" descr="http://maffrigby.com/wp-content/uploads/2014/07/angularjs-logo-tran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534710"/>
              <a:ext cx="611678" cy="6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33400" y="2667000"/>
            <a:ext cx="2743200" cy="1107996"/>
            <a:chOff x="2611619" y="2971800"/>
            <a:chExt cx="2743200" cy="1107996"/>
          </a:xfrm>
        </p:grpSpPr>
        <p:sp>
          <p:nvSpPr>
            <p:cNvPr id="10" name="TextBox 9"/>
            <p:cNvSpPr txBox="1"/>
            <p:nvPr/>
          </p:nvSpPr>
          <p:spPr>
            <a:xfrm>
              <a:off x="2611619" y="2971800"/>
              <a:ext cx="2743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Map Engine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Leaflet</a:t>
              </a:r>
            </a:p>
          </p:txBody>
        </p:sp>
        <p:pic>
          <p:nvPicPr>
            <p:cNvPr id="15" name="Picture 4" descr="https://camo.githubusercontent.com/f51f518aa896d3d6d541bcb03a84973e3379a409/68747470733a2f2f662e636c6f75642e6769746875622e636f6d2f6173736574732f3439363235352f313735383139332f63313231376535342d363638622d313165332d383138342d6132313265663865666337362e706e6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4"/>
            <a:stretch/>
          </p:blipFill>
          <p:spPr bwMode="auto">
            <a:xfrm>
              <a:off x="2737564" y="3575576"/>
              <a:ext cx="486140" cy="44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543300" y="2667000"/>
            <a:ext cx="2438400" cy="1082348"/>
            <a:chOff x="3089635" y="2984718"/>
            <a:chExt cx="2438400" cy="1082348"/>
          </a:xfrm>
        </p:grpSpPr>
        <p:sp>
          <p:nvSpPr>
            <p:cNvPr id="17" name="TextBox 16"/>
            <p:cNvSpPr txBox="1"/>
            <p:nvPr/>
          </p:nvSpPr>
          <p:spPr>
            <a:xfrm>
              <a:off x="3089635" y="2984718"/>
              <a:ext cx="2438400" cy="1082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HTML5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Bootstrap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052" y="3581400"/>
              <a:ext cx="452548" cy="43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990600" y="165431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FOUR – ALL TOGETHER NOW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48400" y="2667000"/>
            <a:ext cx="2438400" cy="1641475"/>
            <a:chOff x="4495800" y="3013550"/>
            <a:chExt cx="2438400" cy="1641475"/>
          </a:xfrm>
        </p:grpSpPr>
        <p:sp>
          <p:nvSpPr>
            <p:cNvPr id="12" name="TextBox 11"/>
            <p:cNvSpPr txBox="1"/>
            <p:nvPr/>
          </p:nvSpPr>
          <p:spPr>
            <a:xfrm>
              <a:off x="4495800" y="3013550"/>
              <a:ext cx="2438400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Javascript</a:t>
              </a:r>
              <a:endParaRPr lang="en-US" sz="2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Angular JS</a:t>
              </a:r>
              <a:endPara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CA" sz="2800" dirty="0"/>
            </a:p>
          </p:txBody>
        </p:sp>
        <p:pic>
          <p:nvPicPr>
            <p:cNvPr id="7174" name="Picture 6" descr="http://maffrigby.com/wp-content/uploads/2014/07/angularjs-logo-tran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534710"/>
              <a:ext cx="611678" cy="6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33400" y="2667000"/>
            <a:ext cx="2743200" cy="1107996"/>
            <a:chOff x="2611619" y="2971800"/>
            <a:chExt cx="2743200" cy="1107996"/>
          </a:xfrm>
        </p:grpSpPr>
        <p:sp>
          <p:nvSpPr>
            <p:cNvPr id="10" name="TextBox 9"/>
            <p:cNvSpPr txBox="1"/>
            <p:nvPr/>
          </p:nvSpPr>
          <p:spPr>
            <a:xfrm>
              <a:off x="2611619" y="2971800"/>
              <a:ext cx="2743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Map Engine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Leaflet</a:t>
              </a:r>
            </a:p>
          </p:txBody>
        </p:sp>
        <p:pic>
          <p:nvPicPr>
            <p:cNvPr id="15" name="Picture 4" descr="https://camo.githubusercontent.com/f51f518aa896d3d6d541bcb03a84973e3379a409/68747470733a2f2f662e636c6f75642e6769746875622e636f6d2f6173736574732f3439363235352f313735383139332f63313231376535342d363638622d313165332d383138342d6132313265663865666337362e706e6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4"/>
            <a:stretch/>
          </p:blipFill>
          <p:spPr bwMode="auto">
            <a:xfrm>
              <a:off x="2737564" y="3575576"/>
              <a:ext cx="486140" cy="44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543300" y="2667000"/>
            <a:ext cx="2438400" cy="1082348"/>
            <a:chOff x="3089635" y="2984718"/>
            <a:chExt cx="2438400" cy="1082348"/>
          </a:xfrm>
        </p:grpSpPr>
        <p:sp>
          <p:nvSpPr>
            <p:cNvPr id="17" name="TextBox 16"/>
            <p:cNvSpPr txBox="1"/>
            <p:nvPr/>
          </p:nvSpPr>
          <p:spPr>
            <a:xfrm>
              <a:off x="3089635" y="2984718"/>
              <a:ext cx="2438400" cy="1082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HTML5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Bootstrap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052" y="3581400"/>
              <a:ext cx="452548" cy="43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33400" y="4477148"/>
            <a:ext cx="802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endParaRPr lang="en-US" sz="28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://geomorphometry.org/system/files/images/esri-10GlobeLogo_sRGB_.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2" y="5016844"/>
            <a:ext cx="170192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90600" y="165431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–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TOGETHER NOW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17817" y="5068573"/>
            <a:ext cx="1849383" cy="827282"/>
            <a:chOff x="2417817" y="5326005"/>
            <a:chExt cx="1849383" cy="827282"/>
          </a:xfrm>
        </p:grpSpPr>
        <p:grpSp>
          <p:nvGrpSpPr>
            <p:cNvPr id="13" name="Group 12"/>
            <p:cNvGrpSpPr/>
            <p:nvPr/>
          </p:nvGrpSpPr>
          <p:grpSpPr>
            <a:xfrm>
              <a:off x="2417817" y="5326005"/>
              <a:ext cx="777096" cy="827282"/>
              <a:chOff x="2347104" y="5251011"/>
              <a:chExt cx="891396" cy="948964"/>
            </a:xfrm>
          </p:grpSpPr>
          <p:pic>
            <p:nvPicPr>
              <p:cNvPr id="1027" name="Picture 3" descr="N:\5-Processes\Resources\PhotosAndGraphics\Icons\Batch\PNG\64x64\database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8900" y="5590375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N:\5-Processes\Resources\PhotosAndGraphics\Icons\Batch\PNG\64x64\cloud.png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3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7104" y="5251011"/>
                <a:ext cx="609600" cy="609600"/>
              </a:xfrm>
              <a:prstGeom prst="rect">
                <a:avLst/>
              </a:prstGeom>
              <a:noFill/>
              <a:effectLst>
                <a:glow rad="381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124200" y="5416481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ArcGIS for</a:t>
              </a:r>
            </a:p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Server</a:t>
              </a:r>
              <a:endPara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0800" y="5159049"/>
            <a:ext cx="2670933" cy="584775"/>
            <a:chOff x="6549267" y="5416481"/>
            <a:chExt cx="2670933" cy="584775"/>
          </a:xfrm>
        </p:grpSpPr>
        <p:pic>
          <p:nvPicPr>
            <p:cNvPr id="1032" name="Picture 8" descr="N:\5-Processes\Resources\PhotosAndGraphics\Icons\Batch\PNG\64x64\map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267" y="5494452"/>
              <a:ext cx="490388" cy="49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086600" y="5416481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ArcGIS for Mobile</a:t>
              </a:r>
            </a:p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Collector for ArcGIS</a:t>
              </a:r>
              <a:endPara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95800" y="5121258"/>
            <a:ext cx="1750870" cy="721913"/>
            <a:chOff x="4497530" y="5378690"/>
            <a:chExt cx="1750870" cy="721913"/>
          </a:xfrm>
        </p:grpSpPr>
        <p:grpSp>
          <p:nvGrpSpPr>
            <p:cNvPr id="7" name="Group 6"/>
            <p:cNvGrpSpPr/>
            <p:nvPr/>
          </p:nvGrpSpPr>
          <p:grpSpPr>
            <a:xfrm>
              <a:off x="4497530" y="5378690"/>
              <a:ext cx="724767" cy="721913"/>
              <a:chOff x="4547127" y="5350476"/>
              <a:chExt cx="824973" cy="821724"/>
            </a:xfrm>
          </p:grpSpPr>
          <p:pic>
            <p:nvPicPr>
              <p:cNvPr id="1030" name="Picture 6" descr="N:\5-Processes\Resources\PhotosAndGraphics\Icons\Batch\PNG\64x64\terminal.png"/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127" y="5350476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N:\5-Processes\Resources\PhotosAndGraphics\Icons\Batch\PNG\64x64\user-4.png"/>
              <p:cNvPicPr>
                <a:picLocks noChangeAspect="1" noChangeArrowheads="1"/>
              </p:cNvPicPr>
              <p:nvPr/>
            </p:nvPicPr>
            <p:blipFill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2500" y="5562600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5105400" y="5416481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ArcGIS for</a:t>
              </a:r>
            </a:p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Desktop</a:t>
              </a:r>
              <a:endPara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1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urved Connector 4"/>
          <p:cNvCxnSpPr>
            <a:stCxn id="10" idx="2"/>
          </p:cNvCxnSpPr>
          <p:nvPr/>
        </p:nvCxnSpPr>
        <p:spPr>
          <a:xfrm rot="16200000" flipH="1">
            <a:off x="1780337" y="3899658"/>
            <a:ext cx="1293577" cy="1044251"/>
          </a:xfrm>
          <a:prstGeom prst="curvedConnector3">
            <a:avLst>
              <a:gd name="adj1" fmla="val 50000"/>
            </a:avLst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14539" y="4085968"/>
            <a:ext cx="25568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Esri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Leaflet on 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48400" y="2667000"/>
            <a:ext cx="2438400" cy="1641475"/>
            <a:chOff x="4495800" y="3013550"/>
            <a:chExt cx="2438400" cy="1641475"/>
          </a:xfrm>
        </p:grpSpPr>
        <p:sp>
          <p:nvSpPr>
            <p:cNvPr id="12" name="TextBox 11"/>
            <p:cNvSpPr txBox="1"/>
            <p:nvPr/>
          </p:nvSpPr>
          <p:spPr>
            <a:xfrm>
              <a:off x="4495800" y="3013550"/>
              <a:ext cx="2438400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Javascript</a:t>
              </a:r>
              <a:endParaRPr lang="en-US" sz="2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Angular JS</a:t>
              </a:r>
              <a:endParaRPr lang="en-CA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CA" sz="2800" dirty="0"/>
            </a:p>
          </p:txBody>
        </p:sp>
        <p:pic>
          <p:nvPicPr>
            <p:cNvPr id="7174" name="Picture 6" descr="http://maffrigby.com/wp-content/uploads/2014/07/angularjs-logo-tran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534710"/>
              <a:ext cx="611678" cy="6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33400" y="2667000"/>
            <a:ext cx="2743200" cy="1107996"/>
            <a:chOff x="2611619" y="2971800"/>
            <a:chExt cx="2743200" cy="1107996"/>
          </a:xfrm>
        </p:grpSpPr>
        <p:sp>
          <p:nvSpPr>
            <p:cNvPr id="10" name="TextBox 9"/>
            <p:cNvSpPr txBox="1"/>
            <p:nvPr/>
          </p:nvSpPr>
          <p:spPr>
            <a:xfrm>
              <a:off x="2611619" y="2971800"/>
              <a:ext cx="2743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Map Engine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Leaflet</a:t>
              </a:r>
            </a:p>
          </p:txBody>
        </p:sp>
        <p:pic>
          <p:nvPicPr>
            <p:cNvPr id="15" name="Picture 4" descr="https://camo.githubusercontent.com/f51f518aa896d3d6d541bcb03a84973e3379a409/68747470733a2f2f662e636c6f75642e6769746875622e636f6d2f6173736574732f3439363235352f313735383139332f63313231376535342d363638622d313165332d383138342d6132313265663865666337362e706e6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4"/>
            <a:stretch/>
          </p:blipFill>
          <p:spPr bwMode="auto">
            <a:xfrm>
              <a:off x="2737564" y="3575576"/>
              <a:ext cx="486140" cy="44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543300" y="2667000"/>
            <a:ext cx="2438400" cy="1082348"/>
            <a:chOff x="3089635" y="2984718"/>
            <a:chExt cx="2438400" cy="1082348"/>
          </a:xfrm>
        </p:grpSpPr>
        <p:sp>
          <p:nvSpPr>
            <p:cNvPr id="17" name="TextBox 16"/>
            <p:cNvSpPr txBox="1"/>
            <p:nvPr/>
          </p:nvSpPr>
          <p:spPr>
            <a:xfrm>
              <a:off x="3089635" y="2984718"/>
              <a:ext cx="2438400" cy="1082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u="sng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HTML5</a:t>
              </a:r>
            </a:p>
            <a:p>
              <a:pPr>
                <a:spcAft>
                  <a:spcPts val="1000"/>
                </a:spcAft>
              </a:pPr>
              <a:r>
                <a:rPr lang="en-US" sz="2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Bootstrap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052" y="3581400"/>
              <a:ext cx="452548" cy="43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33400" y="4477148"/>
            <a:ext cx="802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endParaRPr lang="en-US" sz="28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://geomorphometry.org/system/files/images/esri-10GlobeLogo_sRGB_.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2" y="5016844"/>
            <a:ext cx="170192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90600" y="165431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–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TOGETHER NOW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17817" y="5068573"/>
            <a:ext cx="1849383" cy="827282"/>
            <a:chOff x="2417817" y="5326005"/>
            <a:chExt cx="1849383" cy="827282"/>
          </a:xfrm>
        </p:grpSpPr>
        <p:grpSp>
          <p:nvGrpSpPr>
            <p:cNvPr id="13" name="Group 12"/>
            <p:cNvGrpSpPr/>
            <p:nvPr/>
          </p:nvGrpSpPr>
          <p:grpSpPr>
            <a:xfrm>
              <a:off x="2417817" y="5326005"/>
              <a:ext cx="777096" cy="827282"/>
              <a:chOff x="2347104" y="5251011"/>
              <a:chExt cx="891396" cy="948964"/>
            </a:xfrm>
          </p:grpSpPr>
          <p:pic>
            <p:nvPicPr>
              <p:cNvPr id="1027" name="Picture 3" descr="N:\5-Processes\Resources\PhotosAndGraphics\Icons\Batch\PNG\64x64\database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8900" y="5590375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N:\5-Processes\Resources\PhotosAndGraphics\Icons\Batch\PNG\64x64\cloud.png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73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7104" y="5251011"/>
                <a:ext cx="609600" cy="609600"/>
              </a:xfrm>
              <a:prstGeom prst="rect">
                <a:avLst/>
              </a:prstGeom>
              <a:noFill/>
              <a:effectLst>
                <a:glow rad="381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124200" y="5416481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ArcGIS for</a:t>
              </a:r>
            </a:p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Server</a:t>
              </a:r>
              <a:endPara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0800" y="5159049"/>
            <a:ext cx="2670933" cy="584775"/>
            <a:chOff x="6549267" y="5416481"/>
            <a:chExt cx="2670933" cy="584775"/>
          </a:xfrm>
        </p:grpSpPr>
        <p:pic>
          <p:nvPicPr>
            <p:cNvPr id="1032" name="Picture 8" descr="N:\5-Processes\Resources\PhotosAndGraphics\Icons\Batch\PNG\64x64\map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267" y="5494452"/>
              <a:ext cx="490388" cy="49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086600" y="5416481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ArcGIS for Mobile</a:t>
              </a:r>
            </a:p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Collector for ArcGIS</a:t>
              </a:r>
              <a:endPara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95800" y="5121258"/>
            <a:ext cx="1750870" cy="721913"/>
            <a:chOff x="4497530" y="5378690"/>
            <a:chExt cx="1750870" cy="721913"/>
          </a:xfrm>
        </p:grpSpPr>
        <p:grpSp>
          <p:nvGrpSpPr>
            <p:cNvPr id="7" name="Group 6"/>
            <p:cNvGrpSpPr/>
            <p:nvPr/>
          </p:nvGrpSpPr>
          <p:grpSpPr>
            <a:xfrm>
              <a:off x="4497530" y="5378690"/>
              <a:ext cx="724767" cy="721913"/>
              <a:chOff x="4547127" y="5350476"/>
              <a:chExt cx="824973" cy="821724"/>
            </a:xfrm>
          </p:grpSpPr>
          <p:pic>
            <p:nvPicPr>
              <p:cNvPr id="1030" name="Picture 6" descr="N:\5-Processes\Resources\PhotosAndGraphics\Icons\Batch\PNG\64x64\terminal.png"/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127" y="5350476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N:\5-Processes\Resources\PhotosAndGraphics\Icons\Batch\PNG\64x64\user-4.png"/>
              <p:cNvPicPr>
                <a:picLocks noChangeAspect="1" noChangeArrowheads="1"/>
              </p:cNvPicPr>
              <p:nvPr/>
            </p:nvPicPr>
            <p:blipFill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2500" y="5562600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5105400" y="5416481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ArcGIS for</a:t>
              </a:r>
            </a:p>
            <a:p>
              <a:r>
                <a:rPr lang="en-US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Desktop</a:t>
              </a:r>
              <a:endPara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098" name="Picture 2" descr="https://zenodo.org/img/githu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8612"/>
            <a:ext cx="947209" cy="3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Device Agnostic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and Concise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maps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property-related info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to maintain, scalable, future proof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352800" cy="1828800"/>
          </a:xfrm>
          <a:prstGeom prst="rect">
            <a:avLst/>
          </a:prstGeom>
        </p:spPr>
      </p:pic>
      <p:pic>
        <p:nvPicPr>
          <p:cNvPr id="14338" name="Picture 2" descr="N:\5-Processes\Resources\PhotosAndGraphics\Icons\Batch\PNG\64x64\tick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1347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:\5-Processes\Resources\PhotosAndGraphics\Icons\Batch\PNG\64x64\tick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5-Processes\Resources\PhotosAndGraphics\Icons\Batch\PNG\64x64\tick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:\5-Processes\Resources\PhotosAndGraphics\Icons\Batch\PNG\64x64\tick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29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4507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  <a:latin typeface="Swis721 Cn BT" panose="020B0506020202030204"/>
              </a:rPr>
              <a:t>HAZARDS</a:t>
            </a:r>
            <a:r>
              <a:rPr lang="en-CA" dirty="0" smtClean="0">
                <a:solidFill>
                  <a:srgbClr val="FF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CA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&amp; </a:t>
            </a:r>
            <a:r>
              <a:rPr lang="en-CA" b="1" dirty="0" smtClean="0">
                <a:solidFill>
                  <a:srgbClr val="FFC000"/>
                </a:solidFill>
                <a:latin typeface="Swis721 Cn BT" panose="020B0506020202030204"/>
              </a:rPr>
              <a:t>SOLAR</a:t>
            </a:r>
            <a:endParaRPr lang="en-CA" b="1" dirty="0">
              <a:solidFill>
                <a:srgbClr val="FFC000"/>
              </a:solidFill>
              <a:latin typeface="Swis721 Cn BT" panose="020B0506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4605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PAUSE, REGROUP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Identified problems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our goals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Researched our users’ needs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 better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Researched the technology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Ready to build an app</a:t>
            </a:r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7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9026746"/>
              </p:ext>
            </p:extLst>
          </p:nvPr>
        </p:nvGraphicFramePr>
        <p:xfrm>
          <a:off x="838200" y="8382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411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context</a:t>
            </a: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411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Why?</a:t>
            </a: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3411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world</a:t>
            </a: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411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Important!</a:t>
            </a: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4118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just nerdy stuff</a:t>
            </a: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53611832"/>
              </p:ext>
            </p:extLst>
          </p:nvPr>
        </p:nvGraphicFramePr>
        <p:xfrm>
          <a:off x="4058964" y="4572000"/>
          <a:ext cx="1151700" cy="76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87114" y="5410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Crickets?</a:t>
            </a:r>
            <a:endParaRPr lang="en-C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4509911"/>
              </p:ext>
            </p:extLst>
          </p:nvPr>
        </p:nvGraphicFramePr>
        <p:xfrm>
          <a:off x="609600" y="17018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Up Arrow 5"/>
          <p:cNvSpPr/>
          <p:nvPr/>
        </p:nvSpPr>
        <p:spPr>
          <a:xfrm flipH="1">
            <a:off x="1210962" y="4953000"/>
            <a:ext cx="7010400" cy="1066800"/>
          </a:xfrm>
          <a:prstGeom prst="curvedUpArrow">
            <a:avLst>
              <a:gd name="adj1" fmla="val 25000"/>
              <a:gd name="adj2" fmla="val 50778"/>
              <a:gd name="adj3" fmla="val 25000"/>
            </a:avLst>
          </a:prstGeom>
          <a:solidFill>
            <a:srgbClr val="B2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654314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SCRUM DEVELOPMENT MODEL</a:t>
            </a:r>
            <a:endParaRPr lang="en-C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5562600"/>
            <a:ext cx="270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Repeat every two weeks</a:t>
            </a:r>
            <a:endParaRPr lang="en-C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19700" y="428642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Daily stand-up meeting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0983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BUILD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s://img0.etsystatic.com/000/0/6004133/il_fullxfull.225489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14" y="1925128"/>
            <a:ext cx="5424973" cy="434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SIX WEEKS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88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 VIEWER 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</a:t>
            </a:r>
            <a:endParaRPr lang="en-CA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7170"/>
            <a:ext cx="7239000" cy="471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08400"/>
            <a:ext cx="1752600" cy="29210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66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WE’RE AT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was launched in beta in July 2014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Promoted feedback!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survey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 calls</a:t>
            </a:r>
          </a:p>
        </p:txBody>
      </p:sp>
    </p:spTree>
    <p:extLst>
      <p:ext uri="{BB962C8B-B14F-4D97-AF65-F5344CB8AC3E}">
        <p14:creationId xmlns:p14="http://schemas.microsoft.com/office/powerpoint/2010/main" val="18275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FEEDBACK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positive; always includes helpful criticism</a:t>
            </a:r>
            <a:endParaRPr lang="en-CA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7999"/>
            <a:ext cx="4343400" cy="139525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http://www.goert.ca/images/Logo-FluidSurve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7789"/>
            <a:ext cx="1561082" cy="4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24468"/>
            <a:ext cx="3155830" cy="58395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2" y="5433576"/>
            <a:ext cx="5629275" cy="46015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32" y="3025195"/>
            <a:ext cx="2895600" cy="5808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85350"/>
            <a:ext cx="2667000" cy="35509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85816"/>
            <a:ext cx="2886075" cy="44798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42525"/>
            <a:ext cx="2837551" cy="37834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6043452"/>
            <a:ext cx="2857500" cy="58594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FEEDBACK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positive; always includes helpful criticism</a:t>
            </a:r>
            <a:endParaRPr lang="en-CA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7999"/>
            <a:ext cx="4343400" cy="139525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http://www.goert.ca/images/Logo-FluidSurve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7789"/>
            <a:ext cx="1561082" cy="4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24468"/>
            <a:ext cx="3155830" cy="58395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2" y="5433576"/>
            <a:ext cx="5629275" cy="46015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32" y="3025195"/>
            <a:ext cx="2895600" cy="5808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85350"/>
            <a:ext cx="2667000" cy="35509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85816"/>
            <a:ext cx="2886075" cy="44798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42525"/>
            <a:ext cx="2837551" cy="37834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6043452"/>
            <a:ext cx="2857500" cy="58594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38800" y="5715000"/>
            <a:ext cx="95465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21764" y="6248400"/>
            <a:ext cx="169823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69657" y="5105400"/>
            <a:ext cx="110274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69656" y="4633804"/>
            <a:ext cx="17885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FEEDBACK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3305175"/>
            <a:ext cx="7096125" cy="7048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FEEDBACK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085975"/>
            <a:ext cx="6962775" cy="26860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FEEDBACK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071688"/>
            <a:ext cx="7077075" cy="271462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FEEDBACK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071688"/>
            <a:ext cx="7077075" cy="271462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076575" cy="78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DISTRICT of NORTH VANCOUVER</a:t>
            </a:r>
            <a:endParaRPr lang="en-CA" sz="3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2211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Around 85,000 Residents</a:t>
            </a:r>
          </a:p>
          <a:p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GIS Section = 3 Analysts + 1 Coordinator + 1 Manager (Biz Systems &amp; GIS)</a:t>
            </a:r>
          </a:p>
          <a:p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= 2 Application Developers + 1 Manager</a:t>
            </a:r>
            <a:endParaRPr lang="en-CA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352800"/>
            <a:ext cx="3962400" cy="30248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3064476" y="3509319"/>
            <a:ext cx="3459892" cy="2512540"/>
          </a:xfrm>
          <a:custGeom>
            <a:avLst/>
            <a:gdLst>
              <a:gd name="connsiteX0" fmla="*/ 0 w 3459892"/>
              <a:gd name="connsiteY0" fmla="*/ 2150076 h 2512540"/>
              <a:gd name="connsiteX1" fmla="*/ 115329 w 3459892"/>
              <a:gd name="connsiteY1" fmla="*/ 1985319 h 2512540"/>
              <a:gd name="connsiteX2" fmla="*/ 115329 w 3459892"/>
              <a:gd name="connsiteY2" fmla="*/ 1878227 h 2512540"/>
              <a:gd name="connsiteX3" fmla="*/ 57665 w 3459892"/>
              <a:gd name="connsiteY3" fmla="*/ 1845276 h 2512540"/>
              <a:gd name="connsiteX4" fmla="*/ 65902 w 3459892"/>
              <a:gd name="connsiteY4" fmla="*/ 1721708 h 2512540"/>
              <a:gd name="connsiteX5" fmla="*/ 123567 w 3459892"/>
              <a:gd name="connsiteY5" fmla="*/ 1721708 h 2512540"/>
              <a:gd name="connsiteX6" fmla="*/ 148281 w 3459892"/>
              <a:gd name="connsiteY6" fmla="*/ 782595 h 2512540"/>
              <a:gd name="connsiteX7" fmla="*/ 82378 w 3459892"/>
              <a:gd name="connsiteY7" fmla="*/ 708454 h 2512540"/>
              <a:gd name="connsiteX8" fmla="*/ 82378 w 3459892"/>
              <a:gd name="connsiteY8" fmla="*/ 115330 h 2512540"/>
              <a:gd name="connsiteX9" fmla="*/ 2224216 w 3459892"/>
              <a:gd name="connsiteY9" fmla="*/ 107092 h 2512540"/>
              <a:gd name="connsiteX10" fmla="*/ 3212756 w 3459892"/>
              <a:gd name="connsiteY10" fmla="*/ 0 h 2512540"/>
              <a:gd name="connsiteX11" fmla="*/ 3443416 w 3459892"/>
              <a:gd name="connsiteY11" fmla="*/ 0 h 2512540"/>
              <a:gd name="connsiteX12" fmla="*/ 3459892 w 3459892"/>
              <a:gd name="connsiteY12" fmla="*/ 667265 h 2512540"/>
              <a:gd name="connsiteX13" fmla="*/ 3220994 w 3459892"/>
              <a:gd name="connsiteY13" fmla="*/ 1219200 h 2512540"/>
              <a:gd name="connsiteX14" fmla="*/ 2759675 w 3459892"/>
              <a:gd name="connsiteY14" fmla="*/ 1688757 h 2512540"/>
              <a:gd name="connsiteX15" fmla="*/ 2512540 w 3459892"/>
              <a:gd name="connsiteY15" fmla="*/ 2438400 h 2512540"/>
              <a:gd name="connsiteX16" fmla="*/ 2314832 w 3459892"/>
              <a:gd name="connsiteY16" fmla="*/ 2512540 h 2512540"/>
              <a:gd name="connsiteX17" fmla="*/ 1952367 w 3459892"/>
              <a:gd name="connsiteY17" fmla="*/ 2405449 h 2512540"/>
              <a:gd name="connsiteX18" fmla="*/ 1828800 w 3459892"/>
              <a:gd name="connsiteY18" fmla="*/ 2463113 h 2512540"/>
              <a:gd name="connsiteX19" fmla="*/ 1441621 w 3459892"/>
              <a:gd name="connsiteY19" fmla="*/ 2512540 h 2512540"/>
              <a:gd name="connsiteX20" fmla="*/ 1235675 w 3459892"/>
              <a:gd name="connsiteY20" fmla="*/ 2479589 h 2512540"/>
              <a:gd name="connsiteX21" fmla="*/ 1235675 w 3459892"/>
              <a:gd name="connsiteY21" fmla="*/ 2100649 h 2512540"/>
              <a:gd name="connsiteX22" fmla="*/ 1013254 w 3459892"/>
              <a:gd name="connsiteY22" fmla="*/ 2108886 h 2512540"/>
              <a:gd name="connsiteX23" fmla="*/ 1013254 w 3459892"/>
              <a:gd name="connsiteY23" fmla="*/ 1952367 h 2512540"/>
              <a:gd name="connsiteX24" fmla="*/ 1202724 w 3459892"/>
              <a:gd name="connsiteY24" fmla="*/ 1952367 h 2512540"/>
              <a:gd name="connsiteX25" fmla="*/ 1210962 w 3459892"/>
              <a:gd name="connsiteY25" fmla="*/ 1812324 h 2512540"/>
              <a:gd name="connsiteX26" fmla="*/ 1037967 w 3459892"/>
              <a:gd name="connsiteY26" fmla="*/ 1812324 h 2512540"/>
              <a:gd name="connsiteX27" fmla="*/ 1037967 w 3459892"/>
              <a:gd name="connsiteY27" fmla="*/ 1631092 h 2512540"/>
              <a:gd name="connsiteX28" fmla="*/ 510746 w 3459892"/>
              <a:gd name="connsiteY28" fmla="*/ 1622854 h 2512540"/>
              <a:gd name="connsiteX29" fmla="*/ 518983 w 3459892"/>
              <a:gd name="connsiteY29" fmla="*/ 1721708 h 2512540"/>
              <a:gd name="connsiteX30" fmla="*/ 362465 w 3459892"/>
              <a:gd name="connsiteY30" fmla="*/ 1721708 h 2512540"/>
              <a:gd name="connsiteX31" fmla="*/ 354227 w 3459892"/>
              <a:gd name="connsiteY31" fmla="*/ 2364259 h 2512540"/>
              <a:gd name="connsiteX32" fmla="*/ 0 w 3459892"/>
              <a:gd name="connsiteY32" fmla="*/ 2150076 h 251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459892" h="2512540">
                <a:moveTo>
                  <a:pt x="0" y="2150076"/>
                </a:moveTo>
                <a:lnTo>
                  <a:pt x="115329" y="1985319"/>
                </a:lnTo>
                <a:lnTo>
                  <a:pt x="115329" y="1878227"/>
                </a:lnTo>
                <a:lnTo>
                  <a:pt x="57665" y="1845276"/>
                </a:lnTo>
                <a:lnTo>
                  <a:pt x="65902" y="1721708"/>
                </a:lnTo>
                <a:lnTo>
                  <a:pt x="123567" y="1721708"/>
                </a:lnTo>
                <a:lnTo>
                  <a:pt x="148281" y="782595"/>
                </a:lnTo>
                <a:lnTo>
                  <a:pt x="82378" y="708454"/>
                </a:lnTo>
                <a:lnTo>
                  <a:pt x="82378" y="115330"/>
                </a:lnTo>
                <a:lnTo>
                  <a:pt x="2224216" y="107092"/>
                </a:lnTo>
                <a:lnTo>
                  <a:pt x="3212756" y="0"/>
                </a:lnTo>
                <a:lnTo>
                  <a:pt x="3443416" y="0"/>
                </a:lnTo>
                <a:lnTo>
                  <a:pt x="3459892" y="667265"/>
                </a:lnTo>
                <a:lnTo>
                  <a:pt x="3220994" y="1219200"/>
                </a:lnTo>
                <a:lnTo>
                  <a:pt x="2759675" y="1688757"/>
                </a:lnTo>
                <a:lnTo>
                  <a:pt x="2512540" y="2438400"/>
                </a:lnTo>
                <a:lnTo>
                  <a:pt x="2314832" y="2512540"/>
                </a:lnTo>
                <a:lnTo>
                  <a:pt x="1952367" y="2405449"/>
                </a:lnTo>
                <a:lnTo>
                  <a:pt x="1828800" y="2463113"/>
                </a:lnTo>
                <a:lnTo>
                  <a:pt x="1441621" y="2512540"/>
                </a:lnTo>
                <a:lnTo>
                  <a:pt x="1235675" y="2479589"/>
                </a:lnTo>
                <a:lnTo>
                  <a:pt x="1235675" y="2100649"/>
                </a:lnTo>
                <a:lnTo>
                  <a:pt x="1013254" y="2108886"/>
                </a:lnTo>
                <a:lnTo>
                  <a:pt x="1013254" y="1952367"/>
                </a:lnTo>
                <a:lnTo>
                  <a:pt x="1202724" y="1952367"/>
                </a:lnTo>
                <a:lnTo>
                  <a:pt x="1210962" y="1812324"/>
                </a:lnTo>
                <a:lnTo>
                  <a:pt x="1037967" y="1812324"/>
                </a:lnTo>
                <a:lnTo>
                  <a:pt x="1037967" y="1631092"/>
                </a:lnTo>
                <a:lnTo>
                  <a:pt x="510746" y="1622854"/>
                </a:lnTo>
                <a:lnTo>
                  <a:pt x="518983" y="1721708"/>
                </a:lnTo>
                <a:lnTo>
                  <a:pt x="362465" y="1721708"/>
                </a:lnTo>
                <a:lnTo>
                  <a:pt x="354227" y="2364259"/>
                </a:lnTo>
                <a:lnTo>
                  <a:pt x="0" y="215007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 5"/>
          <p:cNvSpPr/>
          <p:nvPr/>
        </p:nvSpPr>
        <p:spPr>
          <a:xfrm>
            <a:off x="3616411" y="5321643"/>
            <a:ext cx="461319" cy="477795"/>
          </a:xfrm>
          <a:custGeom>
            <a:avLst/>
            <a:gdLst>
              <a:gd name="connsiteX0" fmla="*/ 0 w 461319"/>
              <a:gd name="connsiteY0" fmla="*/ 0 h 477795"/>
              <a:gd name="connsiteX1" fmla="*/ 444843 w 461319"/>
              <a:gd name="connsiteY1" fmla="*/ 469557 h 477795"/>
              <a:gd name="connsiteX2" fmla="*/ 461319 w 461319"/>
              <a:gd name="connsiteY2" fmla="*/ 477795 h 47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319" h="477795">
                <a:moveTo>
                  <a:pt x="0" y="0"/>
                </a:moveTo>
                <a:lnTo>
                  <a:pt x="444843" y="469557"/>
                </a:lnTo>
                <a:lnTo>
                  <a:pt x="461319" y="477795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3649362" y="5354595"/>
            <a:ext cx="329514" cy="436605"/>
          </a:xfrm>
          <a:custGeom>
            <a:avLst/>
            <a:gdLst>
              <a:gd name="connsiteX0" fmla="*/ 0 w 329514"/>
              <a:gd name="connsiteY0" fmla="*/ 436605 h 436605"/>
              <a:gd name="connsiteX1" fmla="*/ 329514 w 329514"/>
              <a:gd name="connsiteY1" fmla="*/ 0 h 43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9514" h="436605">
                <a:moveTo>
                  <a:pt x="0" y="436605"/>
                </a:moveTo>
                <a:lnTo>
                  <a:pt x="329514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200400" y="6069227"/>
            <a:ext cx="152400" cy="152400"/>
          </a:xfrm>
          <a:prstGeom prst="ellipse">
            <a:avLst/>
          </a:prstGeom>
          <a:ln w="31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DIFFICULTIES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Browser compatibility</a:t>
            </a: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Consistency on all form factors</a:t>
            </a: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Printing</a:t>
            </a:r>
          </a:p>
          <a:p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Dealing with Open Source projects</a:t>
            </a:r>
          </a:p>
          <a:p>
            <a:pPr lvl="1"/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Things change quickly</a:t>
            </a:r>
          </a:p>
          <a:p>
            <a:pPr lvl="1"/>
            <a:r>
              <a:rPr lang="en-US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Bugs</a:t>
            </a:r>
            <a:endParaRPr lang="en-CA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SUCCESSES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27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code base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Confidence in development plan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Happy users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Realtors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Roofers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Assessors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DNV Utilities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DNV Construction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NEXT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2027237"/>
            <a:ext cx="76962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 tool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SEO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GEOtools	HTML5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focused apps</a:t>
            </a:r>
          </a:p>
          <a:p>
            <a:pPr lvl="1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Developers app is up next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into dnv.org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DNV on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GitHub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6600" y="3505200"/>
            <a:ext cx="457200" cy="0"/>
          </a:xfrm>
          <a:prstGeom prst="straightConnector1">
            <a:avLst/>
          </a:prstGeom>
          <a:ln w="31750">
            <a:solidFill>
              <a:srgbClr val="246A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04" y="1066800"/>
            <a:ext cx="5476875" cy="508635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Swis721 Cn BT" panose="020B0506020202030204" pitchFamily="34" charset="0"/>
              </a:rPr>
              <a:t>GEOweb PROPERTY VIEWER</a:t>
            </a:r>
            <a:endParaRPr lang="en-CA" dirty="0">
              <a:latin typeface="Swis721 Cn BT" panose="020B0506020202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Swis721 Cn BT" panose="020B0506020202030204" pitchFamily="34" charset="0"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672" y="4830270"/>
            <a:ext cx="252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Andrew </a:t>
            </a:r>
            <a:r>
              <a:rPr lang="en-CA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Durnin</a:t>
            </a:r>
            <a:endParaRPr lang="en-CA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CA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adurnin@dnv.org</a:t>
            </a:r>
          </a:p>
        </p:txBody>
      </p:sp>
      <p:pic>
        <p:nvPicPr>
          <p:cNvPr id="7" name="Picture 2" descr="https://g.twimg.com/Twitter_log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24" y="4870207"/>
            <a:ext cx="609600" cy="4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5424" y="4794843"/>
            <a:ext cx="170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@</a:t>
            </a:r>
            <a:r>
              <a:rPr lang="en-CA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durnin</a:t>
            </a:r>
            <a:endParaRPr lang="en-CA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CA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@</a:t>
            </a:r>
            <a:r>
              <a:rPr lang="en-CA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nvandistrict</a:t>
            </a:r>
            <a:endParaRPr lang="en-CA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6050409"/>
              </p:ext>
            </p:extLst>
          </p:nvPr>
        </p:nvGraphicFramePr>
        <p:xfrm>
          <a:off x="15240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Evolving user needs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 have deviated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integration needed with DNV web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Dated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a plan for future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/>
              </a:rPr>
              <a:t>PROPERTIES</a:t>
            </a:r>
            <a:r>
              <a:rPr lang="en-CA" sz="2400" dirty="0" smtClean="0">
                <a:latin typeface="Swis721 Cn BT" panose="020B0506020202030204"/>
              </a:rPr>
              <a:t>   </a:t>
            </a:r>
            <a:r>
              <a:rPr lang="en-CA" sz="2400" dirty="0" smtClean="0">
                <a:solidFill>
                  <a:srgbClr val="FF0000"/>
                </a:solidFill>
                <a:latin typeface="Swis721 Cn BT" panose="020B0506020202030204"/>
              </a:rPr>
              <a:t>HAZARDS</a:t>
            </a:r>
            <a:r>
              <a:rPr lang="en-CA" sz="2400" dirty="0" smtClean="0">
                <a:latin typeface="Swis721 Cn BT" panose="020B0506020202030204"/>
              </a:rPr>
              <a:t>   </a:t>
            </a:r>
            <a:r>
              <a:rPr lang="en-CA" sz="2400" dirty="0" smtClean="0">
                <a:solidFill>
                  <a:srgbClr val="00B050"/>
                </a:solidFill>
                <a:latin typeface="Swis721 Cn BT" panose="020B0506020202030204"/>
              </a:rPr>
              <a:t>PROJECTS</a:t>
            </a:r>
            <a:r>
              <a:rPr lang="en-CA" sz="2400" dirty="0" smtClean="0">
                <a:latin typeface="Swis721 Cn BT" panose="020B0506020202030204"/>
              </a:rPr>
              <a:t>   </a:t>
            </a:r>
            <a:r>
              <a:rPr lang="en-CA" sz="2400" dirty="0" smtClean="0">
                <a:solidFill>
                  <a:srgbClr val="FFC000"/>
                </a:solidFill>
                <a:latin typeface="Swis721 Cn BT" panose="020B0506020202030204"/>
              </a:rPr>
              <a:t>SOLAR</a:t>
            </a:r>
            <a:r>
              <a:rPr lang="en-CA" sz="2400" dirty="0" smtClean="0">
                <a:latin typeface="Swis721 Cn BT" panose="020B0506020202030204"/>
              </a:rPr>
              <a:t>   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  <a:latin typeface="Swis721 Cn BT" panose="020B0506020202030204"/>
              </a:rPr>
              <a:t>HISTORY </a:t>
            </a:r>
            <a:endParaRPr lang="en-CA" sz="2400" dirty="0">
              <a:solidFill>
                <a:schemeClr val="accent6">
                  <a:lumMod val="75000"/>
                </a:schemeClr>
              </a:solidFill>
              <a:latin typeface="Swis721 Cn BT" panose="020B0506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63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Evolving user needs</a:t>
            </a:r>
          </a:p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“Why doesn’t this work on my phone?”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597359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Evolving user needs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 have deviated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integration needed with DNV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Dated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a plan for future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/>
              </a:rPr>
              <a:t>PROPERTIES</a:t>
            </a:r>
            <a:r>
              <a:rPr lang="en-CA" sz="2400" dirty="0" smtClean="0">
                <a:latin typeface="Swis721 Cn BT" panose="020B0506020202030204"/>
              </a:rPr>
              <a:t>   </a:t>
            </a:r>
            <a:r>
              <a:rPr lang="en-CA" sz="2400" dirty="0" smtClean="0">
                <a:solidFill>
                  <a:srgbClr val="FF0000"/>
                </a:solidFill>
                <a:latin typeface="Swis721 Cn BT" panose="020B0506020202030204"/>
              </a:rPr>
              <a:t>HAZARDS</a:t>
            </a:r>
            <a:r>
              <a:rPr lang="en-CA" sz="2400" dirty="0" smtClean="0">
                <a:latin typeface="Swis721 Cn BT" panose="020B0506020202030204"/>
              </a:rPr>
              <a:t>   </a:t>
            </a:r>
            <a:r>
              <a:rPr lang="en-CA" sz="2400" dirty="0" smtClean="0">
                <a:solidFill>
                  <a:srgbClr val="00B050"/>
                </a:solidFill>
                <a:latin typeface="Swis721 Cn BT" panose="020B0506020202030204"/>
              </a:rPr>
              <a:t>PROJECTS</a:t>
            </a:r>
            <a:r>
              <a:rPr lang="en-CA" sz="2400" dirty="0" smtClean="0">
                <a:latin typeface="Swis721 Cn BT" panose="020B0506020202030204"/>
              </a:rPr>
              <a:t>   </a:t>
            </a:r>
            <a:r>
              <a:rPr lang="en-CA" sz="2400" dirty="0" smtClean="0">
                <a:solidFill>
                  <a:srgbClr val="FFC000"/>
                </a:solidFill>
                <a:latin typeface="Swis721 Cn BT" panose="020B0506020202030204"/>
              </a:rPr>
              <a:t>SOLAR</a:t>
            </a:r>
            <a:r>
              <a:rPr lang="en-CA" sz="2400" dirty="0" smtClean="0">
                <a:latin typeface="Swis721 Cn BT" panose="020B0506020202030204"/>
              </a:rPr>
              <a:t>   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  <a:latin typeface="Swis721 Cn BT" panose="020B0506020202030204"/>
              </a:rPr>
              <a:t>HISTORY </a:t>
            </a:r>
            <a:endParaRPr lang="en-CA" sz="2400" dirty="0">
              <a:solidFill>
                <a:schemeClr val="accent6">
                  <a:lumMod val="75000"/>
                </a:schemeClr>
              </a:solidFill>
              <a:latin typeface="Swis721 Cn BT" panose="020B0506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84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939</Words>
  <Application>Microsoft Office PowerPoint</Application>
  <PresentationFormat>On-screen Show (4:3)</PresentationFormat>
  <Paragraphs>308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Open Sans</vt:lpstr>
      <vt:lpstr>Wingdings</vt:lpstr>
      <vt:lpstr>Swis721 Cn BT</vt:lpstr>
      <vt:lpstr>Calibri</vt:lpstr>
      <vt:lpstr>Office Theme</vt:lpstr>
      <vt:lpstr>GEOweb PROPERTY VIEWER</vt:lpstr>
      <vt:lpstr>www.geoweb.dnv.org/properties</vt:lpstr>
      <vt:lpstr>CONCLUSION</vt:lpstr>
      <vt:lpstr>AGENDA</vt:lpstr>
      <vt:lpstr>The DISTRICT of NORTH VANCOUVER</vt:lpstr>
      <vt:lpstr>HISTORY</vt:lpstr>
      <vt:lpstr>CHALLENGES</vt:lpstr>
      <vt:lpstr>CHALLENGES</vt:lpstr>
      <vt:lpstr>CHALLENGES</vt:lpstr>
      <vt:lpstr>GOALS</vt:lpstr>
      <vt:lpstr>USABILITY</vt:lpstr>
      <vt:lpstr>USABILITY</vt:lpstr>
      <vt:lpstr>USABILITY</vt:lpstr>
      <vt:lpstr>USABILITY</vt:lpstr>
      <vt:lpstr>USABILITY</vt:lpstr>
      <vt:lpstr>USABILITY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DESIGN &amp; BUILD</vt:lpstr>
      <vt:lpstr>GOALS</vt:lpstr>
      <vt:lpstr>PAUSE, REGROUP</vt:lpstr>
      <vt:lpstr>DESIGN &amp; BUILD</vt:lpstr>
      <vt:lpstr>DESIGN &amp; BUILD</vt:lpstr>
      <vt:lpstr>PROPERTY VIEWER BETA</vt:lpstr>
      <vt:lpstr>WHERE WE’RE AT</vt:lpstr>
      <vt:lpstr>USER FEEDBACK</vt:lpstr>
      <vt:lpstr>USER FEEDBACK</vt:lpstr>
      <vt:lpstr>USER FEEDBACK</vt:lpstr>
      <vt:lpstr>USER FEEDBACK</vt:lpstr>
      <vt:lpstr>USER FEEDBACK</vt:lpstr>
      <vt:lpstr>USER FEEDBACK</vt:lpstr>
      <vt:lpstr>DIFFICULTIES</vt:lpstr>
      <vt:lpstr>SUCCESSES</vt:lpstr>
      <vt:lpstr>WHAT’S NEXT</vt:lpstr>
      <vt:lpstr>PowerPoint Presentation</vt:lpstr>
      <vt:lpstr>GEOweb PROPERTY VIEWER</vt:lpstr>
    </vt:vector>
  </TitlesOfParts>
  <Company>DNV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GEOweb PROPERTY VIEWER</dc:title>
  <dc:creator>AD</dc:creator>
  <cp:lastModifiedBy>AD</cp:lastModifiedBy>
  <cp:revision>117</cp:revision>
  <dcterms:created xsi:type="dcterms:W3CDTF">2014-10-22T14:47:29Z</dcterms:created>
  <dcterms:modified xsi:type="dcterms:W3CDTF">2014-11-04T23:24:08Z</dcterms:modified>
</cp:coreProperties>
</file>